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8"/>
  </p:notesMasterIdLst>
  <p:sldIdLst>
    <p:sldId id="272" r:id="rId6"/>
    <p:sldId id="261" r:id="rId7"/>
    <p:sldId id="308" r:id="rId8"/>
    <p:sldId id="297" r:id="rId9"/>
    <p:sldId id="273" r:id="rId10"/>
    <p:sldId id="303" r:id="rId11"/>
    <p:sldId id="302" r:id="rId12"/>
    <p:sldId id="307" r:id="rId13"/>
    <p:sldId id="305" r:id="rId14"/>
    <p:sldId id="304" r:id="rId15"/>
    <p:sldId id="300" r:id="rId16"/>
    <p:sldId id="283" r:id="rId17"/>
    <p:sldId id="294" r:id="rId18"/>
    <p:sldId id="298" r:id="rId19"/>
    <p:sldId id="288" r:id="rId20"/>
    <p:sldId id="311" r:id="rId21"/>
    <p:sldId id="299" r:id="rId22"/>
    <p:sldId id="295" r:id="rId23"/>
    <p:sldId id="286" r:id="rId24"/>
    <p:sldId id="313" r:id="rId25"/>
    <p:sldId id="312" r:id="rId26"/>
    <p:sldId id="3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8"/>
    <a:srgbClr val="9CD45E"/>
    <a:srgbClr val="00B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3FE9B-C041-49EA-9821-48C6CA5E677C}" v="58" dt="2023-09-24T15:24:46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68151" autoAdjust="0"/>
  </p:normalViewPr>
  <p:slideViewPr>
    <p:cSldViewPr snapToGrid="0">
      <p:cViewPr varScale="1">
        <p:scale>
          <a:sx n="72" d="100"/>
          <a:sy n="72" d="100"/>
        </p:scale>
        <p:origin x="9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Punch" userId="c22f7525-b687-40bd-b938-6a900dde77de" providerId="ADAL" clId="{0EEC749B-54A6-4A92-8F70-1D2F2F8E49B5}"/>
    <pc:docChg chg="modSld">
      <pc:chgData name="Samantha Punch" userId="c22f7525-b687-40bd-b938-6a900dde77de" providerId="ADAL" clId="{0EEC749B-54A6-4A92-8F70-1D2F2F8E49B5}" dt="2023-09-22T00:29:32.222" v="22" actId="1076"/>
      <pc:docMkLst>
        <pc:docMk/>
      </pc:docMkLst>
      <pc:sldChg chg="modSp mod modNotesTx">
        <pc:chgData name="Samantha Punch" userId="c22f7525-b687-40bd-b938-6a900dde77de" providerId="ADAL" clId="{0EEC749B-54A6-4A92-8F70-1D2F2F8E49B5}" dt="2023-09-22T00:29:32.222" v="22" actId="1076"/>
        <pc:sldMkLst>
          <pc:docMk/>
          <pc:sldMk cId="2582842393" sldId="261"/>
        </pc:sldMkLst>
        <pc:picChg chg="mod">
          <ac:chgData name="Samantha Punch" userId="c22f7525-b687-40bd-b938-6a900dde77de" providerId="ADAL" clId="{0EEC749B-54A6-4A92-8F70-1D2F2F8E49B5}" dt="2023-09-22T00:29:32.222" v="22" actId="1076"/>
          <ac:picMkLst>
            <pc:docMk/>
            <pc:sldMk cId="2582842393" sldId="261"/>
            <ac:picMk id="2" creationId="{3DAFFD65-54C8-5643-7064-677FB775116A}"/>
          </ac:picMkLst>
        </pc:picChg>
      </pc:sldChg>
      <pc:sldChg chg="modNotesTx">
        <pc:chgData name="Samantha Punch" userId="c22f7525-b687-40bd-b938-6a900dde77de" providerId="ADAL" clId="{0EEC749B-54A6-4A92-8F70-1D2F2F8E49B5}" dt="2023-09-22T00:28:36.005" v="20" actId="20577"/>
        <pc:sldMkLst>
          <pc:docMk/>
          <pc:sldMk cId="2427718299" sldId="272"/>
        </pc:sldMkLst>
      </pc:sldChg>
      <pc:sldChg chg="modNotesTx">
        <pc:chgData name="Samantha Punch" userId="c22f7525-b687-40bd-b938-6a900dde77de" providerId="ADAL" clId="{0EEC749B-54A6-4A92-8F70-1D2F2F8E49B5}" dt="2023-09-22T00:28:15.311" v="16" actId="20577"/>
        <pc:sldMkLst>
          <pc:docMk/>
          <pc:sldMk cId="1016500408" sldId="273"/>
        </pc:sldMkLst>
      </pc:sldChg>
      <pc:sldChg chg="modNotesTx">
        <pc:chgData name="Samantha Punch" userId="c22f7525-b687-40bd-b938-6a900dde77de" providerId="ADAL" clId="{0EEC749B-54A6-4A92-8F70-1D2F2F8E49B5}" dt="2023-09-22T00:27:40.231" v="9" actId="20577"/>
        <pc:sldMkLst>
          <pc:docMk/>
          <pc:sldMk cId="3565147808" sldId="283"/>
        </pc:sldMkLst>
      </pc:sldChg>
      <pc:sldChg chg="modNotesTx">
        <pc:chgData name="Samantha Punch" userId="c22f7525-b687-40bd-b938-6a900dde77de" providerId="ADAL" clId="{0EEC749B-54A6-4A92-8F70-1D2F2F8E49B5}" dt="2023-09-22T00:27:06.993" v="2" actId="20577"/>
        <pc:sldMkLst>
          <pc:docMk/>
          <pc:sldMk cId="3818525942" sldId="286"/>
        </pc:sldMkLst>
      </pc:sldChg>
      <pc:sldChg chg="modNotesTx">
        <pc:chgData name="Samantha Punch" userId="c22f7525-b687-40bd-b938-6a900dde77de" providerId="ADAL" clId="{0EEC749B-54A6-4A92-8F70-1D2F2F8E49B5}" dt="2023-09-22T00:27:22.862" v="6" actId="20577"/>
        <pc:sldMkLst>
          <pc:docMk/>
          <pc:sldMk cId="1156438566" sldId="288"/>
        </pc:sldMkLst>
      </pc:sldChg>
      <pc:sldChg chg="modNotesTx">
        <pc:chgData name="Samantha Punch" userId="c22f7525-b687-40bd-b938-6a900dde77de" providerId="ADAL" clId="{0EEC749B-54A6-4A92-8F70-1D2F2F8E49B5}" dt="2023-09-22T00:27:33.949" v="8" actId="20577"/>
        <pc:sldMkLst>
          <pc:docMk/>
          <pc:sldMk cId="152232739" sldId="294"/>
        </pc:sldMkLst>
      </pc:sldChg>
      <pc:sldChg chg="modNotesTx">
        <pc:chgData name="Samantha Punch" userId="c22f7525-b687-40bd-b938-6a900dde77de" providerId="ADAL" clId="{0EEC749B-54A6-4A92-8F70-1D2F2F8E49B5}" dt="2023-09-22T00:27:11.717" v="3" actId="20577"/>
        <pc:sldMkLst>
          <pc:docMk/>
          <pc:sldMk cId="995754190" sldId="295"/>
        </pc:sldMkLst>
      </pc:sldChg>
      <pc:sldChg chg="modNotesTx">
        <pc:chgData name="Samantha Punch" userId="c22f7525-b687-40bd-b938-6a900dde77de" providerId="ADAL" clId="{0EEC749B-54A6-4A92-8F70-1D2F2F8E49B5}" dt="2023-09-22T00:28:23.068" v="17" actId="20577"/>
        <pc:sldMkLst>
          <pc:docMk/>
          <pc:sldMk cId="89925672" sldId="297"/>
        </pc:sldMkLst>
      </pc:sldChg>
      <pc:sldChg chg="modNotesTx">
        <pc:chgData name="Samantha Punch" userId="c22f7525-b687-40bd-b938-6a900dde77de" providerId="ADAL" clId="{0EEC749B-54A6-4A92-8F70-1D2F2F8E49B5}" dt="2023-09-22T00:27:29.336" v="7" actId="20577"/>
        <pc:sldMkLst>
          <pc:docMk/>
          <pc:sldMk cId="3046449068" sldId="298"/>
        </pc:sldMkLst>
      </pc:sldChg>
      <pc:sldChg chg="modNotesTx">
        <pc:chgData name="Samantha Punch" userId="c22f7525-b687-40bd-b938-6a900dde77de" providerId="ADAL" clId="{0EEC749B-54A6-4A92-8F70-1D2F2F8E49B5}" dt="2023-09-22T00:27:14.586" v="4" actId="20577"/>
        <pc:sldMkLst>
          <pc:docMk/>
          <pc:sldMk cId="706354517" sldId="299"/>
        </pc:sldMkLst>
      </pc:sldChg>
      <pc:sldChg chg="modNotesTx">
        <pc:chgData name="Samantha Punch" userId="c22f7525-b687-40bd-b938-6a900dde77de" providerId="ADAL" clId="{0EEC749B-54A6-4A92-8F70-1D2F2F8E49B5}" dt="2023-09-22T00:27:44.430" v="10" actId="20577"/>
        <pc:sldMkLst>
          <pc:docMk/>
          <pc:sldMk cId="897652267" sldId="300"/>
        </pc:sldMkLst>
      </pc:sldChg>
      <pc:sldChg chg="modNotesTx">
        <pc:chgData name="Samantha Punch" userId="c22f7525-b687-40bd-b938-6a900dde77de" providerId="ADAL" clId="{0EEC749B-54A6-4A92-8F70-1D2F2F8E49B5}" dt="2023-09-22T00:28:04.569" v="14" actId="20577"/>
        <pc:sldMkLst>
          <pc:docMk/>
          <pc:sldMk cId="992401610" sldId="302"/>
        </pc:sldMkLst>
      </pc:sldChg>
      <pc:sldChg chg="modNotesTx">
        <pc:chgData name="Samantha Punch" userId="c22f7525-b687-40bd-b938-6a900dde77de" providerId="ADAL" clId="{0EEC749B-54A6-4A92-8F70-1D2F2F8E49B5}" dt="2023-09-22T00:28:11.341" v="15" actId="20577"/>
        <pc:sldMkLst>
          <pc:docMk/>
          <pc:sldMk cId="2430139773" sldId="303"/>
        </pc:sldMkLst>
      </pc:sldChg>
      <pc:sldChg chg="modNotesTx">
        <pc:chgData name="Samantha Punch" userId="c22f7525-b687-40bd-b938-6a900dde77de" providerId="ADAL" clId="{0EEC749B-54A6-4A92-8F70-1D2F2F8E49B5}" dt="2023-09-22T00:27:47.856" v="11" actId="20577"/>
        <pc:sldMkLst>
          <pc:docMk/>
          <pc:sldMk cId="1117113209" sldId="304"/>
        </pc:sldMkLst>
      </pc:sldChg>
      <pc:sldChg chg="modNotesTx">
        <pc:chgData name="Samantha Punch" userId="c22f7525-b687-40bd-b938-6a900dde77de" providerId="ADAL" clId="{0EEC749B-54A6-4A92-8F70-1D2F2F8E49B5}" dt="2023-09-22T00:27:53.697" v="12" actId="20577"/>
        <pc:sldMkLst>
          <pc:docMk/>
          <pc:sldMk cId="2416404733" sldId="305"/>
        </pc:sldMkLst>
      </pc:sldChg>
      <pc:sldChg chg="modNotesTx">
        <pc:chgData name="Samantha Punch" userId="c22f7525-b687-40bd-b938-6a900dde77de" providerId="ADAL" clId="{0EEC749B-54A6-4A92-8F70-1D2F2F8E49B5}" dt="2023-09-22T00:27:57.703" v="13" actId="20577"/>
        <pc:sldMkLst>
          <pc:docMk/>
          <pc:sldMk cId="262192111" sldId="307"/>
        </pc:sldMkLst>
      </pc:sldChg>
      <pc:sldChg chg="modNotesTx">
        <pc:chgData name="Samantha Punch" userId="c22f7525-b687-40bd-b938-6a900dde77de" providerId="ADAL" clId="{0EEC749B-54A6-4A92-8F70-1D2F2F8E49B5}" dt="2023-09-22T00:28:26.217" v="18" actId="20577"/>
        <pc:sldMkLst>
          <pc:docMk/>
          <pc:sldMk cId="850162552" sldId="308"/>
        </pc:sldMkLst>
      </pc:sldChg>
      <pc:sldChg chg="modNotesTx">
        <pc:chgData name="Samantha Punch" userId="c22f7525-b687-40bd-b938-6a900dde77de" providerId="ADAL" clId="{0EEC749B-54A6-4A92-8F70-1D2F2F8E49B5}" dt="2023-09-22T00:27:18.922" v="5" actId="20577"/>
        <pc:sldMkLst>
          <pc:docMk/>
          <pc:sldMk cId="3909576074" sldId="311"/>
        </pc:sldMkLst>
      </pc:sldChg>
      <pc:sldChg chg="modNotesTx">
        <pc:chgData name="Samantha Punch" userId="c22f7525-b687-40bd-b938-6a900dde77de" providerId="ADAL" clId="{0EEC749B-54A6-4A92-8F70-1D2F2F8E49B5}" dt="2023-09-22T00:27:01.727" v="0" actId="20577"/>
        <pc:sldMkLst>
          <pc:docMk/>
          <pc:sldMk cId="542014612" sldId="312"/>
        </pc:sldMkLst>
      </pc:sldChg>
      <pc:sldChg chg="modNotesTx">
        <pc:chgData name="Samantha Punch" userId="c22f7525-b687-40bd-b938-6a900dde77de" providerId="ADAL" clId="{0EEC749B-54A6-4A92-8F70-1D2F2F8E49B5}" dt="2023-09-22T00:27:04.222" v="1" actId="20577"/>
        <pc:sldMkLst>
          <pc:docMk/>
          <pc:sldMk cId="803695408" sldId="313"/>
        </pc:sldMkLst>
      </pc:sldChg>
    </pc:docChg>
  </pc:docChgLst>
  <pc:docChgLst>
    <pc:chgData name="Shireen Mohandes" userId="87ca0f0e-b500-4531-9db8-c6888d31abf9" providerId="ADAL" clId="{196F8AB0-FE0F-4EE5-BEAB-166E54344073}"/>
    <pc:docChg chg="modSld">
      <pc:chgData name="Shireen Mohandes" userId="87ca0f0e-b500-4531-9db8-c6888d31abf9" providerId="ADAL" clId="{196F8AB0-FE0F-4EE5-BEAB-166E54344073}" dt="2023-09-22T16:31:01.528" v="10" actId="20577"/>
      <pc:docMkLst>
        <pc:docMk/>
      </pc:docMkLst>
      <pc:sldChg chg="modSp mod">
        <pc:chgData name="Shireen Mohandes" userId="87ca0f0e-b500-4531-9db8-c6888d31abf9" providerId="ADAL" clId="{196F8AB0-FE0F-4EE5-BEAB-166E54344073}" dt="2023-09-22T16:31:01.528" v="10" actId="20577"/>
        <pc:sldMkLst>
          <pc:docMk/>
          <pc:sldMk cId="995754190" sldId="295"/>
        </pc:sldMkLst>
        <pc:spChg chg="mod">
          <ac:chgData name="Shireen Mohandes" userId="87ca0f0e-b500-4531-9db8-c6888d31abf9" providerId="ADAL" clId="{196F8AB0-FE0F-4EE5-BEAB-166E54344073}" dt="2023-09-22T16:31:01.528" v="10" actId="20577"/>
          <ac:spMkLst>
            <pc:docMk/>
            <pc:sldMk cId="995754190" sldId="295"/>
            <ac:spMk id="15" creationId="{B0EE8CAD-5641-6A45-C7DC-8E44411F9B58}"/>
          </ac:spMkLst>
        </pc:spChg>
        <pc:spChg chg="mod">
          <ac:chgData name="Shireen Mohandes" userId="87ca0f0e-b500-4531-9db8-c6888d31abf9" providerId="ADAL" clId="{196F8AB0-FE0F-4EE5-BEAB-166E54344073}" dt="2023-09-22T16:29:43.419" v="4" actId="688"/>
          <ac:spMkLst>
            <pc:docMk/>
            <pc:sldMk cId="995754190" sldId="295"/>
            <ac:spMk id="17" creationId="{89AF7F71-5E87-4E5A-A790-035C27182ED2}"/>
          </ac:spMkLst>
        </pc:spChg>
        <pc:spChg chg="mod">
          <ac:chgData name="Shireen Mohandes" userId="87ca0f0e-b500-4531-9db8-c6888d31abf9" providerId="ADAL" clId="{196F8AB0-FE0F-4EE5-BEAB-166E54344073}" dt="2023-09-22T16:28:12.901" v="0" actId="20577"/>
          <ac:spMkLst>
            <pc:docMk/>
            <pc:sldMk cId="995754190" sldId="295"/>
            <ac:spMk id="19" creationId="{510E66F7-8FF8-679C-4FF3-71A4A34A78CB}"/>
          </ac:spMkLst>
        </pc:spChg>
        <pc:picChg chg="mod">
          <ac:chgData name="Shireen Mohandes" userId="87ca0f0e-b500-4531-9db8-c6888d31abf9" providerId="ADAL" clId="{196F8AB0-FE0F-4EE5-BEAB-166E54344073}" dt="2023-09-22T16:29:36.462" v="2" actId="1076"/>
          <ac:picMkLst>
            <pc:docMk/>
            <pc:sldMk cId="995754190" sldId="295"/>
            <ac:picMk id="10" creationId="{E540F318-B200-D898-F6B8-482B4D2DC0D6}"/>
          </ac:picMkLst>
        </pc:picChg>
      </pc:sldChg>
    </pc:docChg>
  </pc:docChgLst>
  <pc:docChgLst>
    <pc:chgData name="Shireen Mohandes" userId="87ca0f0e-b500-4531-9db8-c6888d31abf9" providerId="ADAL" clId="{6243FE9B-C041-49EA-9821-48C6CA5E677C}"/>
    <pc:docChg chg="undo custSel modSld">
      <pc:chgData name="Shireen Mohandes" userId="87ca0f0e-b500-4531-9db8-c6888d31abf9" providerId="ADAL" clId="{6243FE9B-C041-49EA-9821-48C6CA5E677C}" dt="2023-09-24T15:24:41.140" v="179"/>
      <pc:docMkLst>
        <pc:docMk/>
      </pc:docMkLst>
      <pc:sldChg chg="modSp mod">
        <pc:chgData name="Shireen Mohandes" userId="87ca0f0e-b500-4531-9db8-c6888d31abf9" providerId="ADAL" clId="{6243FE9B-C041-49EA-9821-48C6CA5E677C}" dt="2023-09-24T13:28:57.961" v="155" actId="14100"/>
        <pc:sldMkLst>
          <pc:docMk/>
          <pc:sldMk cId="2427718299" sldId="272"/>
        </pc:sldMkLst>
        <pc:spChg chg="mod">
          <ac:chgData name="Shireen Mohandes" userId="87ca0f0e-b500-4531-9db8-c6888d31abf9" providerId="ADAL" clId="{6243FE9B-C041-49EA-9821-48C6CA5E677C}" dt="2023-09-24T13:28:57.961" v="155" actId="14100"/>
          <ac:spMkLst>
            <pc:docMk/>
            <pc:sldMk cId="2427718299" sldId="272"/>
            <ac:spMk id="4" creationId="{79ED1115-71B3-43DE-84B7-609542BAE4E9}"/>
          </ac:spMkLst>
        </pc:spChg>
      </pc:sldChg>
      <pc:sldChg chg="modSp mod">
        <pc:chgData name="Shireen Mohandes" userId="87ca0f0e-b500-4531-9db8-c6888d31abf9" providerId="ADAL" clId="{6243FE9B-C041-49EA-9821-48C6CA5E677C}" dt="2023-09-24T13:29:28.918" v="161" actId="20577"/>
        <pc:sldMkLst>
          <pc:docMk/>
          <pc:sldMk cId="1016500408" sldId="273"/>
        </pc:sldMkLst>
        <pc:spChg chg="mod">
          <ac:chgData name="Shireen Mohandes" userId="87ca0f0e-b500-4531-9db8-c6888d31abf9" providerId="ADAL" clId="{6243FE9B-C041-49EA-9821-48C6CA5E677C}" dt="2023-09-24T13:29:28.918" v="161" actId="20577"/>
          <ac:spMkLst>
            <pc:docMk/>
            <pc:sldMk cId="1016500408" sldId="273"/>
            <ac:spMk id="2" creationId="{C176F3A6-DCAD-4AC3-8BA7-ACD7F3233192}"/>
          </ac:spMkLst>
        </pc:spChg>
        <pc:picChg chg="mod modCrop">
          <ac:chgData name="Shireen Mohandes" userId="87ca0f0e-b500-4531-9db8-c6888d31abf9" providerId="ADAL" clId="{6243FE9B-C041-49EA-9821-48C6CA5E677C}" dt="2023-09-24T13:19:35.324" v="106" actId="732"/>
          <ac:picMkLst>
            <pc:docMk/>
            <pc:sldMk cId="1016500408" sldId="273"/>
            <ac:picMk id="5" creationId="{DFC8CE56-F226-4486-B795-90A0AAB144E8}"/>
          </ac:picMkLst>
        </pc:picChg>
      </pc:sldChg>
      <pc:sldChg chg="modSp mod">
        <pc:chgData name="Shireen Mohandes" userId="87ca0f0e-b500-4531-9db8-c6888d31abf9" providerId="ADAL" clId="{6243FE9B-C041-49EA-9821-48C6CA5E677C}" dt="2023-09-24T13:24:47.817" v="128"/>
        <pc:sldMkLst>
          <pc:docMk/>
          <pc:sldMk cId="3565147808" sldId="283"/>
        </pc:sldMkLst>
        <pc:spChg chg="mod">
          <ac:chgData name="Shireen Mohandes" userId="87ca0f0e-b500-4531-9db8-c6888d31abf9" providerId="ADAL" clId="{6243FE9B-C041-49EA-9821-48C6CA5E677C}" dt="2023-09-24T13:24:47.817" v="128"/>
          <ac:spMkLst>
            <pc:docMk/>
            <pc:sldMk cId="3565147808" sldId="283"/>
            <ac:spMk id="6" creationId="{CFA16822-6B95-E703-A914-E179F066ECFD}"/>
          </ac:spMkLst>
        </pc:spChg>
      </pc:sldChg>
      <pc:sldChg chg="modSp mod">
        <pc:chgData name="Shireen Mohandes" userId="87ca0f0e-b500-4531-9db8-c6888d31abf9" providerId="ADAL" clId="{6243FE9B-C041-49EA-9821-48C6CA5E677C}" dt="2023-09-24T13:26:23.403" v="144" actId="404"/>
        <pc:sldMkLst>
          <pc:docMk/>
          <pc:sldMk cId="1156438566" sldId="288"/>
        </pc:sldMkLst>
        <pc:spChg chg="mod">
          <ac:chgData name="Shireen Mohandes" userId="87ca0f0e-b500-4531-9db8-c6888d31abf9" providerId="ADAL" clId="{6243FE9B-C041-49EA-9821-48C6CA5E677C}" dt="2023-09-24T13:26:23.403" v="144" actId="404"/>
          <ac:spMkLst>
            <pc:docMk/>
            <pc:sldMk cId="1156438566" sldId="288"/>
            <ac:spMk id="2" creationId="{5F8038AE-5834-BD7F-5219-4324A81728E1}"/>
          </ac:spMkLst>
        </pc:spChg>
      </pc:sldChg>
      <pc:sldChg chg="modSp mod">
        <pc:chgData name="Shireen Mohandes" userId="87ca0f0e-b500-4531-9db8-c6888d31abf9" providerId="ADAL" clId="{6243FE9B-C041-49EA-9821-48C6CA5E677C}" dt="2023-09-24T13:30:20.051" v="170" actId="732"/>
        <pc:sldMkLst>
          <pc:docMk/>
          <pc:sldMk cId="152232739" sldId="294"/>
        </pc:sldMkLst>
        <pc:picChg chg="mod modCrop">
          <ac:chgData name="Shireen Mohandes" userId="87ca0f0e-b500-4531-9db8-c6888d31abf9" providerId="ADAL" clId="{6243FE9B-C041-49EA-9821-48C6CA5E677C}" dt="2023-09-24T13:30:20.051" v="170" actId="732"/>
          <ac:picMkLst>
            <pc:docMk/>
            <pc:sldMk cId="152232739" sldId="294"/>
            <ac:picMk id="5" creationId="{AFD3A707-B40B-EB02-E713-7F680F8E8D9C}"/>
          </ac:picMkLst>
        </pc:picChg>
      </pc:sldChg>
      <pc:sldChg chg="modSp mod">
        <pc:chgData name="Shireen Mohandes" userId="87ca0f0e-b500-4531-9db8-c6888d31abf9" providerId="ADAL" clId="{6243FE9B-C041-49EA-9821-48C6CA5E677C}" dt="2023-09-24T13:25:46.071" v="137" actId="1076"/>
        <pc:sldMkLst>
          <pc:docMk/>
          <pc:sldMk cId="3046449068" sldId="298"/>
        </pc:sldMkLst>
        <pc:spChg chg="mod">
          <ac:chgData name="Shireen Mohandes" userId="87ca0f0e-b500-4531-9db8-c6888d31abf9" providerId="ADAL" clId="{6243FE9B-C041-49EA-9821-48C6CA5E677C}" dt="2023-09-24T13:25:46.071" v="137" actId="1076"/>
          <ac:spMkLst>
            <pc:docMk/>
            <pc:sldMk cId="3046449068" sldId="298"/>
            <ac:spMk id="11" creationId="{0B953499-A256-4749-B423-9A70FEA908AE}"/>
          </ac:spMkLst>
        </pc:spChg>
        <pc:picChg chg="mod">
          <ac:chgData name="Shireen Mohandes" userId="87ca0f0e-b500-4531-9db8-c6888d31abf9" providerId="ADAL" clId="{6243FE9B-C041-49EA-9821-48C6CA5E677C}" dt="2023-09-24T13:25:33.613" v="135" actId="14100"/>
          <ac:picMkLst>
            <pc:docMk/>
            <pc:sldMk cId="3046449068" sldId="298"/>
            <ac:picMk id="4" creationId="{1E241B08-3460-FEEB-7A47-69522BE7155C}"/>
          </ac:picMkLst>
        </pc:picChg>
      </pc:sldChg>
      <pc:sldChg chg="modSp mod">
        <pc:chgData name="Shireen Mohandes" userId="87ca0f0e-b500-4531-9db8-c6888d31abf9" providerId="ADAL" clId="{6243FE9B-C041-49EA-9821-48C6CA5E677C}" dt="2023-09-24T13:26:47.242" v="151" actId="20577"/>
        <pc:sldMkLst>
          <pc:docMk/>
          <pc:sldMk cId="706354517" sldId="299"/>
        </pc:sldMkLst>
        <pc:spChg chg="mod">
          <ac:chgData name="Shireen Mohandes" userId="87ca0f0e-b500-4531-9db8-c6888d31abf9" providerId="ADAL" clId="{6243FE9B-C041-49EA-9821-48C6CA5E677C}" dt="2023-09-24T13:26:47.242" v="151" actId="20577"/>
          <ac:spMkLst>
            <pc:docMk/>
            <pc:sldMk cId="706354517" sldId="299"/>
            <ac:spMk id="2" creationId="{C176F3A6-DCAD-4AC3-8BA7-ACD7F3233192}"/>
          </ac:spMkLst>
        </pc:spChg>
      </pc:sldChg>
      <pc:sldChg chg="modSp">
        <pc:chgData name="Shireen Mohandes" userId="87ca0f0e-b500-4531-9db8-c6888d31abf9" providerId="ADAL" clId="{6243FE9B-C041-49EA-9821-48C6CA5E677C}" dt="2023-09-24T13:24:03.742" v="121" actId="20577"/>
        <pc:sldMkLst>
          <pc:docMk/>
          <pc:sldMk cId="897652267" sldId="300"/>
        </pc:sldMkLst>
        <pc:spChg chg="mod">
          <ac:chgData name="Shireen Mohandes" userId="87ca0f0e-b500-4531-9db8-c6888d31abf9" providerId="ADAL" clId="{6243FE9B-C041-49EA-9821-48C6CA5E677C}" dt="2023-09-24T13:24:03.742" v="121" actId="20577"/>
          <ac:spMkLst>
            <pc:docMk/>
            <pc:sldMk cId="897652267" sldId="300"/>
            <ac:spMk id="11" creationId="{0B953499-A256-4749-B423-9A70FEA908AE}"/>
          </ac:spMkLst>
        </pc:spChg>
      </pc:sldChg>
      <pc:sldChg chg="modSp mod modAnim">
        <pc:chgData name="Shireen Mohandes" userId="87ca0f0e-b500-4531-9db8-c6888d31abf9" providerId="ADAL" clId="{6243FE9B-C041-49EA-9821-48C6CA5E677C}" dt="2023-09-24T13:21:04.319" v="112"/>
        <pc:sldMkLst>
          <pc:docMk/>
          <pc:sldMk cId="992401610" sldId="302"/>
        </pc:sldMkLst>
        <pc:spChg chg="mod">
          <ac:chgData name="Shireen Mohandes" userId="87ca0f0e-b500-4531-9db8-c6888d31abf9" providerId="ADAL" clId="{6243FE9B-C041-49EA-9821-48C6CA5E677C}" dt="2023-09-24T13:20:17.861" v="109"/>
          <ac:spMkLst>
            <pc:docMk/>
            <pc:sldMk cId="992401610" sldId="302"/>
            <ac:spMk id="11" creationId="{0B953499-A256-4749-B423-9A70FEA908AE}"/>
          </ac:spMkLst>
        </pc:spChg>
        <pc:spChg chg="mod">
          <ac:chgData name="Shireen Mohandes" userId="87ca0f0e-b500-4531-9db8-c6888d31abf9" providerId="ADAL" clId="{6243FE9B-C041-49EA-9821-48C6CA5E677C}" dt="2023-09-24T13:20:52.846" v="111"/>
          <ac:spMkLst>
            <pc:docMk/>
            <pc:sldMk cId="992401610" sldId="302"/>
            <ac:spMk id="13" creationId="{3526B368-BE0B-62B9-5F97-422A598D27A6}"/>
          </ac:spMkLst>
        </pc:spChg>
        <pc:spChg chg="mod">
          <ac:chgData name="Shireen Mohandes" userId="87ca0f0e-b500-4531-9db8-c6888d31abf9" providerId="ADAL" clId="{6243FE9B-C041-49EA-9821-48C6CA5E677C}" dt="2023-09-24T13:20:31.025" v="110"/>
          <ac:spMkLst>
            <pc:docMk/>
            <pc:sldMk cId="992401610" sldId="302"/>
            <ac:spMk id="15" creationId="{BEC4AFB3-654E-C121-72B8-272867AB3912}"/>
          </ac:spMkLst>
        </pc:spChg>
      </pc:sldChg>
      <pc:sldChg chg="addSp delSp modSp mod modAnim">
        <pc:chgData name="Shireen Mohandes" userId="87ca0f0e-b500-4531-9db8-c6888d31abf9" providerId="ADAL" clId="{6243FE9B-C041-49EA-9821-48C6CA5E677C}" dt="2023-09-24T15:24:41.140" v="179"/>
        <pc:sldMkLst>
          <pc:docMk/>
          <pc:sldMk cId="262192111" sldId="307"/>
        </pc:sldMkLst>
        <pc:spChg chg="add del">
          <ac:chgData name="Shireen Mohandes" userId="87ca0f0e-b500-4531-9db8-c6888d31abf9" providerId="ADAL" clId="{6243FE9B-C041-49EA-9821-48C6CA5E677C}" dt="2023-09-24T15:24:01.433" v="176" actId="22"/>
          <ac:spMkLst>
            <pc:docMk/>
            <pc:sldMk cId="262192111" sldId="307"/>
            <ac:spMk id="6" creationId="{DA2137FF-8DE9-5605-5841-A958E071AB68}"/>
          </ac:spMkLst>
        </pc:spChg>
        <pc:spChg chg="mod">
          <ac:chgData name="Shireen Mohandes" userId="87ca0f0e-b500-4531-9db8-c6888d31abf9" providerId="ADAL" clId="{6243FE9B-C041-49EA-9821-48C6CA5E677C}" dt="2023-09-24T15:24:41.140" v="179"/>
          <ac:spMkLst>
            <pc:docMk/>
            <pc:sldMk cId="262192111" sldId="307"/>
            <ac:spMk id="11" creationId="{0B953499-A256-4749-B423-9A70FEA908AE}"/>
          </ac:spMkLst>
        </pc:spChg>
      </pc:sldChg>
      <pc:sldChg chg="modSp mod">
        <pc:chgData name="Shireen Mohandes" userId="87ca0f0e-b500-4531-9db8-c6888d31abf9" providerId="ADAL" clId="{6243FE9B-C041-49EA-9821-48C6CA5E677C}" dt="2023-09-24T13:18:17.155" v="24" actId="313"/>
        <pc:sldMkLst>
          <pc:docMk/>
          <pc:sldMk cId="850162552" sldId="308"/>
        </pc:sldMkLst>
        <pc:spChg chg="mod">
          <ac:chgData name="Shireen Mohandes" userId="87ca0f0e-b500-4531-9db8-c6888d31abf9" providerId="ADAL" clId="{6243FE9B-C041-49EA-9821-48C6CA5E677C}" dt="2023-09-24T13:18:01.866" v="12" actId="313"/>
          <ac:spMkLst>
            <pc:docMk/>
            <pc:sldMk cId="850162552" sldId="308"/>
            <ac:spMk id="6" creationId="{247A1C3A-2533-6CC4-0D1A-F2F1DB285A43}"/>
          </ac:spMkLst>
        </pc:spChg>
        <pc:spChg chg="mod">
          <ac:chgData name="Shireen Mohandes" userId="87ca0f0e-b500-4531-9db8-c6888d31abf9" providerId="ADAL" clId="{6243FE9B-C041-49EA-9821-48C6CA5E677C}" dt="2023-09-24T13:16:57.448" v="6"/>
          <ac:spMkLst>
            <pc:docMk/>
            <pc:sldMk cId="850162552" sldId="308"/>
            <ac:spMk id="9" creationId="{3D33477A-5C14-4462-B32A-F348CCB2E8B2}"/>
          </ac:spMkLst>
        </pc:spChg>
        <pc:spChg chg="mod">
          <ac:chgData name="Shireen Mohandes" userId="87ca0f0e-b500-4531-9db8-c6888d31abf9" providerId="ADAL" clId="{6243FE9B-C041-49EA-9821-48C6CA5E677C}" dt="2023-09-24T13:18:17.155" v="24" actId="313"/>
          <ac:spMkLst>
            <pc:docMk/>
            <pc:sldMk cId="850162552" sldId="308"/>
            <ac:spMk id="11" creationId="{0B953499-A256-4749-B423-9A70FEA908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6321-BD15-4986-935D-A0BFB4F47EF2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F7CC-9EFF-4026-AFCC-8AFC189A1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8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39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50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3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1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1400" b="0" i="0" u="non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1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6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11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20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9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343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88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11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41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92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381000"/>
            <a:ext cx="5095875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308" y="3595504"/>
            <a:ext cx="5486400" cy="4562841"/>
          </a:xfrm>
        </p:spPr>
        <p:txBody>
          <a:bodyPr/>
          <a:lstStyle/>
          <a:p>
            <a:endParaRPr lang="en-GB" sz="1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4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8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0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40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7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8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11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GB" sz="1400" i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BF7CC-9EFF-4026-AFCC-8AFC189A142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4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F649-4350-4A54-AA38-9E8E3B8B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47F61-7C0D-414C-ACF8-D6F2E91D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F9747-C9FC-4D6D-B028-543050D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A80E-DD59-4632-A1AA-C03DDB29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6365-122B-4C95-BFC9-93997E5F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F6B8-6B6C-4603-9862-41D54A9A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05DF6-7E61-41BD-A19B-EB679C2BA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5A83-C7EF-4DF8-AEC1-DDC7B9E0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94E9-6EFF-4D8A-AFFD-20F7419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45E4-2E98-4A7C-905A-E8CFB06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9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96E79-4A60-4258-808F-E60B6CD6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D1008-4F7C-4DD6-910B-387A75C46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C4CD-0034-4AA7-A18A-5F89C9F8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56BF1-CACD-4360-B6E0-3F25130D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2474-8CDD-447C-945C-09A5C74A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5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4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44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Image)">
    <p:bg>
      <p:bgPr>
        <a:solidFill>
          <a:srgbClr val="F2B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1A9C9A0-37A6-C447-B8E1-A96AD548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7934" y="1"/>
            <a:ext cx="12218895" cy="1456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5CA592-2D21-654A-877A-A6C0F9709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565" y="2146417"/>
            <a:ext cx="11340869" cy="19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70656D5-20EE-D048-AF56-95FCDC37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8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25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C706068-D008-AA44-B682-22074A5A5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2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3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240C-3FC6-4294-A82C-2827D76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5157-D655-4C55-8060-B5E564EC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3F84-3C63-473B-9819-DC20FFA0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FAE54-9EE2-4EFB-81AC-7B01078A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B9F6-709C-4D8C-B49E-0A05401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4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00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76BD22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4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304F-CDCC-42DE-BC2E-64CE9754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3AF40-1AB2-491D-A7B3-40710A8A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1763-7D5D-4422-B7FA-2C15FB61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CF85-1B62-4895-AB07-3430E085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969CE-E6E4-4520-8F74-DA975809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5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F00-F2F7-4F2B-862F-F05DF1D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99C1-9C4C-4967-B5A0-1FC7006FB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E5CF3-03D4-418D-8968-BC9805D9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0B737-FE31-4401-9506-EFF4F3EA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3A795-F0B2-45D4-8A2F-1C4C8F43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A41FB-DE6F-4F12-A394-6D75288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234-9301-4469-9159-581AD9F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69B96-2A29-4DB3-907C-856E5D76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3B6F9-4A4E-4FBF-A515-AEF7383E2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B2117-C8AB-4994-A43B-E2A8EEC7E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57553-BCB2-4FD4-B879-D1E13C0BD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E483-B4EE-4C5D-87BF-4EB6BC8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79C82-9EDF-48C1-A7E2-59F67C5B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4E7DB-C2A3-4FA1-8D3B-DFC7636D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4A00-8026-432B-A948-375B45D0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68D63-BEE3-459D-9AFB-55F98118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2D3DA-D36B-4681-9A84-353AA7A7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F424-CA5E-4A5F-87F1-DAFE5088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C8B8F-EC84-4671-BCC5-6C8A0AE7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A652-875D-4492-BCF2-88FECDBE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683A2-EA80-46D0-A76A-99E3A27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6003-0FD8-4F4B-86BF-C90D39AF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1793-30DB-443F-B050-F30C883C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EC0F-643F-458C-B986-B41428DC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D2A9-8542-446D-9771-807BF984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D2ED-1867-4193-BBA0-1F0D09EA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0F60-8EE0-44AE-AC0D-FE1251A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3319-1E6D-4E23-9DC6-B852602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88686-2A89-4E3D-A6DB-3A0EEF293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70782-AC0F-41E1-8F31-BFAE2C5AE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311-F72A-41E0-81FB-BA75FD3E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FDE9-1C8B-4B6A-9479-D622529C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C3C6-35A3-4526-934D-9CD0CFEE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2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E21DD-8859-4845-8EAD-233F6663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6F82-64EC-435E-8EA3-DE0504411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7C25-21CE-4CB9-9821-86D07B46E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A536-BF3C-4655-AA01-AD7595D30446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76E7-6333-4AB2-A1AF-96E336C77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DFC20-A0B8-4A55-80BF-B0DD251B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9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emindsport.org/wp-content/uploads/2023/01/SBU-Implications-for-Practice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ridgemindsport.org/wp-content/uploads/2023/01/SBU-Implications-for-Practice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bridgemindsport.org/wp-content/uploads/2022/12/NPCs-Coaches-and-Development-Report.pdf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ebedcio.org.uk/files/docs/research/survey-qualitative-data-report-2018.pdf" TargetMode="Externa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idgemindsport.org/wp-content/uploads/2023/02/Bridging-Insights-Report-Summary-2023.docx" TargetMode="External"/><Relationship Id="rId11" Type="http://schemas.openxmlformats.org/officeDocument/2006/relationships/hyperlink" Target="https://bridgemindsport.org/wp-content/uploads/2023/02/Training-Case-Study-England.pdf" TargetMode="External"/><Relationship Id="rId5" Type="http://schemas.openxmlformats.org/officeDocument/2006/relationships/hyperlink" Target="https://bridgemindsport.org/wp-content/uploads/2023/08/Bridging-Insights-Report-2023.pdf" TargetMode="External"/><Relationship Id="rId10" Type="http://schemas.openxmlformats.org/officeDocument/2006/relationships/hyperlink" Target="https://bridgemindsport.org/wp-content/uploads/2023/01/Bridge-Player-Survey.pdf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s://bridgemindsport.org/wp-content/uploads/2023/01/SBU-Implications-for-Practice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ndfonline.com/doi/full/10.1080/02614367.2021.1942524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bristoluniversitypressdigital.com/view/journals/emsoc/4/2/article-p238.x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ndfonline.com/doi/full/10.1080/11745398.2023.2197243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journals.sagepub.com/doi/full/10.1177/00380261231155326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35.jpeg"/><Relationship Id="rId9" Type="http://schemas.openxmlformats.org/officeDocument/2006/relationships/hyperlink" Target="https://bridgemindsport.org/wp-content/uploads/2021/09/Flyer_full-one-page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bridgemindsport.org/home/resources/" TargetMode="External"/><Relationship Id="rId13" Type="http://schemas.openxmlformats.org/officeDocument/2006/relationships/hyperlink" Target="https://bridgemindsport.org/home/research/bridging-organisations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youtube.com/channel/UCdpWRLAtAnmCiZq_gBt0ciw" TargetMode="External"/><Relationship Id="rId12" Type="http://schemas.openxmlformats.org/officeDocument/2006/relationships/hyperlink" Target="https://bridgemindsport.org/home/research/bridging-school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ERUI_qy56E&amp;t" TargetMode="External"/><Relationship Id="rId11" Type="http://schemas.openxmlformats.org/officeDocument/2006/relationships/hyperlink" Target="https://bridgemindsport.org/home/research/bridging-wellbeing/" TargetMode="External"/><Relationship Id="rId5" Type="http://schemas.openxmlformats.org/officeDocument/2006/relationships/hyperlink" Target="https://www.youtube.com/watch?v=SIKfWioojWQ&amp;t" TargetMode="External"/><Relationship Id="rId10" Type="http://schemas.openxmlformats.org/officeDocument/2006/relationships/hyperlink" Target="https://bridgemindsport.org/home/research/bridging-minds/" TargetMode="External"/><Relationship Id="rId4" Type="http://schemas.openxmlformats.org/officeDocument/2006/relationships/hyperlink" Target="https://www.youtube.com/watch?v=LrPTGNxeKH8&amp;t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bridgemindsport.org/home/research/bridging-mind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B8D089-BB27-CF67-E595-FA0CAA4410CE}"/>
              </a:ext>
            </a:extLst>
          </p:cNvPr>
          <p:cNvSpPr/>
          <p:nvPr/>
        </p:nvSpPr>
        <p:spPr>
          <a:xfrm>
            <a:off x="8722570" y="2194560"/>
            <a:ext cx="3469430" cy="2495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E10A4-1192-45A0-9D24-57CD1DFD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97" y="1271825"/>
            <a:ext cx="11252318" cy="413153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s-ES" sz="3200" dirty="0" err="1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Bridging</a:t>
            </a:r>
            <a:r>
              <a:rPr lang="es-ES" sz="32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 </a:t>
            </a:r>
            <a:r>
              <a:rPr lang="es-ES" sz="3200" dirty="0" err="1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Insights</a:t>
            </a:r>
            <a:r>
              <a:rPr lang="es-ES" sz="3200" dirty="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: Promoción a diferentes tipos de jugadores</a:t>
            </a: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07C3A-51DB-4A08-969E-6182ACFE99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397" y="5770575"/>
            <a:ext cx="9072926" cy="94336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800" dirty="0">
                <a:solidFill>
                  <a:schemeClr val="accent5"/>
                </a:solidFill>
                <a:latin typeface="FS Maja" panose="02000503050000020004" pitchFamily="2" charset="0"/>
                <a:ea typeface="+mn-lt"/>
                <a:cs typeface="+mn-lt"/>
              </a:rPr>
              <a:t>BAMSA - </a:t>
            </a:r>
            <a:r>
              <a:rPr lang="en-GB" sz="1800" dirty="0">
                <a:solidFill>
                  <a:schemeClr val="accent5"/>
                </a:solidFill>
                <a:latin typeface="FS Maja" panose="02000503050000020004" pitchFamily="2" charset="0"/>
                <a:cs typeface="Calibri"/>
              </a:rPr>
              <a:t>Prof Samantha Punch, Dr Jordan Maclean, Gary Hay </a:t>
            </a:r>
          </a:p>
          <a:p>
            <a:pPr>
              <a:spcBef>
                <a:spcPts val="300"/>
              </a:spcBef>
            </a:pPr>
            <a:r>
              <a:rPr lang="en-GB" sz="1800" dirty="0">
                <a:effectLst/>
                <a:latin typeface="FS Maja" panose="0200050305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Bridge to Bridge (B2B) - Christina Ballinger</a:t>
            </a:r>
          </a:p>
          <a:p>
            <a:pPr>
              <a:spcBef>
                <a:spcPts val="300"/>
              </a:spcBef>
            </a:pPr>
            <a:r>
              <a:rPr lang="en-GB" sz="1800" dirty="0">
                <a:effectLst/>
                <a:latin typeface="FS Maja" panose="0200050305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SHM Productions (SHM) - Esme Nicholson, Maurice Biriotti </a:t>
            </a:r>
            <a:endParaRPr lang="en-GB" sz="1800" dirty="0">
              <a:solidFill>
                <a:schemeClr val="accent5"/>
              </a:solidFill>
              <a:latin typeface="FS Maja" panose="02000503050000020004" pitchFamily="2" charset="0"/>
              <a:cs typeface="Calibri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D1115-71B3-43DE-84B7-609542BAE4E9}"/>
              </a:ext>
            </a:extLst>
          </p:cNvPr>
          <p:cNvSpPr txBox="1"/>
          <p:nvPr/>
        </p:nvSpPr>
        <p:spPr>
          <a:xfrm>
            <a:off x="213397" y="1933021"/>
            <a:ext cx="575352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3200" dirty="0"/>
              <a:t>Objetivos y los 4 tipos de alumnos/jugadores
Resultados
Implicaciones
Entrenamiento del competidor</a:t>
            </a:r>
            <a:endParaRPr lang="en-GB" sz="3200" dirty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F700706-B76B-E70B-6209-28A3AE87F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2532"/>
            <a:ext cx="2438304" cy="2292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05B94-8832-6941-E1D2-15D66212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647" y="2542002"/>
            <a:ext cx="3211276" cy="18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90668" y="2122"/>
            <a:ext cx="7255894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Presencia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en</a:t>
            </a:r>
            <a:r>
              <a:rPr lang="en-GB" sz="4400" b="1" dirty="0">
                <a:solidFill>
                  <a:schemeClr val="bg1"/>
                </a:solidFill>
              </a:rPr>
              <a:t> redes </a:t>
            </a:r>
            <a:r>
              <a:rPr lang="en-GB" sz="4400" b="1" dirty="0" err="1">
                <a:solidFill>
                  <a:schemeClr val="bg1"/>
                </a:solidFill>
              </a:rPr>
              <a:t>sociales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4CEAD37-EA81-48CD-BB81-2CA0EDF7218F}"/>
              </a:ext>
            </a:extLst>
          </p:cNvPr>
          <p:cNvSpPr/>
          <p:nvPr/>
        </p:nvSpPr>
        <p:spPr>
          <a:xfrm>
            <a:off x="4215102" y="645729"/>
            <a:ext cx="7791450" cy="5221288"/>
          </a:xfrm>
          <a:prstGeom prst="wedgeEllipseCallout">
            <a:avLst/>
          </a:prstGeom>
          <a:solidFill>
            <a:srgbClr val="9CD4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algn="ctr"/>
            <a:r>
              <a:rPr lang="en-GB" sz="3200" b="1" dirty="0">
                <a:solidFill>
                  <a:schemeClr val="tx1"/>
                </a:solidFill>
                <a:latin typeface="Perpetua" panose="02020502060401020303" pitchFamily="18" charset="0"/>
              </a:rPr>
              <a:t>Influencers</a:t>
            </a:r>
            <a:r>
              <a:rPr lang="en-GB" sz="3200" dirty="0">
                <a:solidFill>
                  <a:schemeClr val="tx1"/>
                </a:solidFill>
                <a:latin typeface="Perpetua" panose="02020502060401020303" pitchFamily="18" charset="0"/>
              </a:rPr>
              <a:t>: …</a:t>
            </a:r>
            <a:r>
              <a:rPr lang="es-ES" sz="3200" dirty="0">
                <a:solidFill>
                  <a:schemeClr val="tx1"/>
                </a:solidFill>
                <a:latin typeface="Perpetua" panose="02020502060401020303" pitchFamily="18" charset="0"/>
              </a:rPr>
              <a:t>tal vez si estuvieran jugando bridge en su historia de Instagram, la gente sería más: 'Oh, debería investigar eso' y podría ser algo que les interese. Creo que tendría un impacto.</a:t>
            </a:r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CBFEC30-F1FA-39A4-CB6D-79D0F407F8FD}"/>
              </a:ext>
            </a:extLst>
          </p:cNvPr>
          <p:cNvSpPr/>
          <p:nvPr/>
        </p:nvSpPr>
        <p:spPr>
          <a:xfrm>
            <a:off x="385763" y="4000500"/>
            <a:ext cx="3829339" cy="1866517"/>
          </a:xfrm>
          <a:prstGeom prst="wedgeRoundRectCallout">
            <a:avLst>
              <a:gd name="adj1" fmla="val -7272"/>
              <a:gd name="adj2" fmla="val 8775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  <a:latin typeface="Perpetua" panose="02020502060401020303" pitchFamily="18" charset="0"/>
              </a:rPr>
              <a:t>Actualmente, simplemente no sé lo suficiente al respecto.</a:t>
            </a:r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-18534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Estrategia</a:t>
            </a:r>
            <a:r>
              <a:rPr lang="en-GB" sz="4400" b="1" dirty="0">
                <a:solidFill>
                  <a:schemeClr val="bg1"/>
                </a:solidFill>
              </a:rPr>
              <a:t> de Marketing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838200" y="1728010"/>
            <a:ext cx="10785065" cy="41953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r>
              <a:rPr lang="es-ES" sz="3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Transformar la imagen del bridge para que sea más atractiva para un público más amplio.</a:t>
            </a:r>
            <a:endParaRPr lang="en-US" sz="36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30000"/>
              </a:lnSpc>
              <a:buFont typeface="+mj-lt"/>
              <a:buAutoNum type="arabicPeriod"/>
            </a:pPr>
            <a:r>
              <a:rPr lang="es-ES" sz="3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Usemos los resultados de la investigación para desarrollar herramientas para mostrar un lado diferente del bridge.</a:t>
            </a:r>
            <a:endParaRPr lang="en-GB" sz="36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0" y="-81481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91621" y="252580"/>
            <a:ext cx="11423737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4000" dirty="0">
                <a:solidFill>
                  <a:prstClr val="white"/>
                </a:solidFill>
              </a:rPr>
              <a:t>Recursos basados en la evidencia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94" y="5895857"/>
            <a:ext cx="1795401" cy="979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6D78C-9303-4E6A-BAB0-0C6991E5ECF2}"/>
              </a:ext>
            </a:extLst>
          </p:cNvPr>
          <p:cNvSpPr txBox="1"/>
          <p:nvPr/>
        </p:nvSpPr>
        <p:spPr>
          <a:xfrm>
            <a:off x="297077" y="5949521"/>
            <a:ext cx="831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</a:rPr>
              <a:t>See Bridge: A MindSport for All Resources webpage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16822-6B95-E703-A914-E179F066ECFD}"/>
              </a:ext>
            </a:extLst>
          </p:cNvPr>
          <p:cNvSpPr txBox="1"/>
          <p:nvPr/>
        </p:nvSpPr>
        <p:spPr>
          <a:xfrm>
            <a:off x="93210" y="1364722"/>
            <a:ext cx="11793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Animación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: </a:t>
            </a:r>
            <a:r>
              <a:rPr lang="en-GB" sz="2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Beneficios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del bridge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/>
              </a:rPr>
              <a:t>                   </a:t>
            </a:r>
            <a:r>
              <a:rPr lang="es-E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Video: ¿Por qué el Bridge es genial?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4CE3B6CA-A378-6387-5067-A65729014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032"/>
            <a:ext cx="5701302" cy="3429000"/>
          </a:xfrm>
          <a:prstGeom prst="rect">
            <a:avLst/>
          </a:prstGeom>
        </p:spPr>
      </p:pic>
      <p:pic>
        <p:nvPicPr>
          <p:cNvPr id="12" name="Picture 11" descr="A person laughing at a table with a person in a suit&#10;&#10;Description automatically generated">
            <a:extLst>
              <a:ext uri="{FF2B5EF4-FFF2-40B4-BE49-F238E27FC236}">
                <a16:creationId xmlns:a16="http://schemas.microsoft.com/office/drawing/2014/main" id="{3CC6646D-4A1F-998C-3384-3F6889743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05" y="2124479"/>
            <a:ext cx="6055490" cy="33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8" y="598516"/>
            <a:ext cx="6391797" cy="4887883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4700" b="1" dirty="0">
                <a:latin typeface="+mn-lt"/>
              </a:rPr>
              <a:t>Para </a:t>
            </a:r>
            <a:r>
              <a:rPr lang="en-GB" sz="4700" b="1" dirty="0" err="1">
                <a:latin typeface="+mn-lt"/>
              </a:rPr>
              <a:t>Clubes</a:t>
            </a:r>
            <a:endParaRPr lang="en-GB" sz="4700" b="1" dirty="0">
              <a:latin typeface="+mn-lt"/>
            </a:endParaRP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Asegúrate de dar a los nuevos jugadores una cálida bienvenida.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endParaRPr lang="en-US" sz="1900" dirty="0">
              <a:solidFill>
                <a:schemeClr val="accent6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0" indent="-742950" fontAlgn="base">
              <a:lnSpc>
                <a:spcPct val="150000"/>
              </a:lnSpc>
              <a:buAutoNum type="arabicPeriod" startAt="3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Lograr un equilibrio entre los tipos de socializador y competidor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576006" y="6013061"/>
            <a:ext cx="7946892" cy="574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08">
              <a:lnSpc>
                <a:spcPts val="3600"/>
              </a:lnSpc>
              <a:spcAft>
                <a:spcPts val="800"/>
              </a:spcAft>
              <a:defRPr/>
            </a:pPr>
            <a:r>
              <a:rPr lang="en-GB" sz="4000" dirty="0" err="1">
                <a:solidFill>
                  <a:srgbClr val="76BD22"/>
                </a:solidFill>
                <a:latin typeface="FS Maja" panose="02000503050000020004" pitchFamily="2" charset="77"/>
              </a:rPr>
              <a:t>Recomendaciones</a:t>
            </a:r>
            <a:r>
              <a:rPr lang="en-GB" sz="4000" dirty="0">
                <a:solidFill>
                  <a:srgbClr val="76BD22"/>
                </a:solidFill>
                <a:latin typeface="FS Maja" panose="02000503050000020004" pitchFamily="2" charset="77"/>
              </a:rPr>
              <a:t> (</a:t>
            </a:r>
            <a:r>
              <a:rPr lang="en-GB" sz="4000" dirty="0" err="1">
                <a:solidFill>
                  <a:srgbClr val="76BD22"/>
                </a:solidFill>
                <a:latin typeface="FS Maja" panose="02000503050000020004" pitchFamily="2" charset="77"/>
              </a:rPr>
              <a:t>continuación</a:t>
            </a:r>
            <a:r>
              <a:rPr lang="en-GB" sz="4000" dirty="0">
                <a:solidFill>
                  <a:srgbClr val="76BD22"/>
                </a:solidFill>
                <a:latin typeface="FS Maja" panose="02000503050000020004" pitchFamily="2" charset="77"/>
              </a:rPr>
              <a:t>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6BD22"/>
              </a:solidFill>
              <a:effectLst/>
              <a:uLnTx/>
              <a:uFillTx/>
              <a:latin typeface="FS Maja" panose="02000503050000020004" pitchFamily="2" charset="77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3A707-B40B-EB02-E713-7F680F8E8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4"/>
          <a:stretch/>
        </p:blipFill>
        <p:spPr>
          <a:xfrm>
            <a:off x="6691056" y="825521"/>
            <a:ext cx="5508000" cy="42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122792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Innovaciones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en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formato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292188" y="1645341"/>
            <a:ext cx="7640285" cy="41315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5. </a:t>
            </a:r>
            <a:r>
              <a:rPr lang="es-ES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Experimenta con nuevos formatos de juego</a:t>
            </a: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1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fontAlgn="base">
              <a:lnSpc>
                <a:spcPct val="120000"/>
              </a:lnSpc>
            </a:pPr>
            <a:r>
              <a:rPr lang="en-US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6.</a:t>
            </a: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34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Fomentar un conocimiento más profundo del bridge mediante la experimentación con diferentes enfoques de aprendizaje</a:t>
            </a:r>
            <a:r>
              <a:rPr lang="en-US" sz="3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34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1B08-3460-FEEB-7A47-69522BE71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691" y="2138121"/>
            <a:ext cx="4267044" cy="2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38AE-5834-BD7F-5219-4324A817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" y="859861"/>
            <a:ext cx="6090502" cy="4386262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Adaptar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las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estrategias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obtención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conservación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alumnos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socializadores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competidores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desarrolladores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personales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jugadores</a:t>
            </a:r>
            <a:r>
              <a:rPr lang="en-GB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32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mentales</a:t>
            </a:r>
            <a:endParaRPr lang="en-GB" sz="6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8BCF4-9EC7-93D3-ACB0-152A5E7A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31" y="1320294"/>
            <a:ext cx="5900469" cy="392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CC4DB-D708-53D8-EA3F-CD011D021F50}"/>
              </a:ext>
            </a:extLst>
          </p:cNvPr>
          <p:cNvSpPr txBox="1"/>
          <p:nvPr/>
        </p:nvSpPr>
        <p:spPr>
          <a:xfrm>
            <a:off x="370028" y="5642283"/>
            <a:ext cx="8588235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u="none" strike="noStrike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Bridging Insights Report: </a:t>
            </a:r>
          </a:p>
          <a:p>
            <a:pPr algn="l"/>
            <a:r>
              <a:rPr lang="en-GB" sz="2400" dirty="0">
                <a:solidFill>
                  <a:srgbClr val="006938"/>
                </a:solidFill>
                <a:latin typeface="Roboto" panose="02000000000000000000" pitchFamily="2" charset="0"/>
              </a:rPr>
              <a:t>Inform</a:t>
            </a:r>
            <a:r>
              <a:rPr lang="en-GB" sz="2400" b="0" u="none" strike="noStrike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ing a Marketing Strategy for Bridge</a:t>
            </a:r>
            <a:r>
              <a:rPr lang="en-GB" sz="2400" b="0" dirty="0">
                <a:solidFill>
                  <a:srgbClr val="006938"/>
                </a:solidFill>
                <a:effectLst/>
                <a:latin typeface="BridgeMindSport"/>
              </a:rPr>
              <a:t> </a:t>
            </a:r>
          </a:p>
          <a:p>
            <a:pPr algn="l">
              <a:spcBef>
                <a:spcPts val="800"/>
              </a:spcBef>
            </a:pPr>
            <a:r>
              <a:rPr lang="en-GB" b="0" i="0" dirty="0">
                <a:solidFill>
                  <a:srgbClr val="006938"/>
                </a:solidFill>
                <a:effectLst/>
                <a:latin typeface="Roboto" panose="02000000000000000000" pitchFamily="2" charset="0"/>
              </a:rPr>
              <a:t>Bridge2Bridge, BAMSA and SHM Productions</a:t>
            </a:r>
          </a:p>
        </p:txBody>
      </p:sp>
    </p:spTree>
    <p:extLst>
      <p:ext uri="{BB962C8B-B14F-4D97-AF65-F5344CB8AC3E}">
        <p14:creationId xmlns:p14="http://schemas.microsoft.com/office/powerpoint/2010/main" val="115643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746" y="1028976"/>
            <a:ext cx="6757988" cy="13999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GB" sz="3000" b="1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Entrenamiento</a:t>
            </a:r>
            <a:r>
              <a:rPr lang="en-GB" sz="3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 del </a:t>
            </a:r>
            <a:r>
              <a:rPr lang="en-GB" sz="3000" b="1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competidor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: 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s-ES" sz="30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Proyecto de Desarrollo y Coaching</a:t>
            </a:r>
            <a:endParaRPr lang="en-GB" sz="3000" b="0" i="1" u="none" strike="noStrike" dirty="0">
              <a:solidFill>
                <a:schemeClr val="accent6">
                  <a:lumMod val="50000"/>
                </a:schemeClr>
              </a:solidFill>
              <a:effectLst/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400" b="0" i="0" dirty="0">
              <a:solidFill>
                <a:srgbClr val="3A3C39"/>
              </a:solidFill>
              <a:effectLst/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120770" y="5997873"/>
            <a:ext cx="975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bridgemindsport.org/home/research/bridging-organisations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0A46B-AA9F-36CD-95DC-8B7923FA3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910" y="0"/>
            <a:ext cx="2312089" cy="129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9FA90-B31C-A728-FCCE-5D0101617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073" y="-6096"/>
            <a:ext cx="4852837" cy="999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97D77-64FE-2E97-8C1E-61B263630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2686" y="-18185"/>
            <a:ext cx="5529551" cy="100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27F55A-D88D-2647-DBA9-C01991DAEDCA}"/>
              </a:ext>
            </a:extLst>
          </p:cNvPr>
          <p:cNvSpPr txBox="1"/>
          <p:nvPr/>
        </p:nvSpPr>
        <p:spPr>
          <a:xfrm>
            <a:off x="447675" y="2656801"/>
            <a:ext cx="2376595" cy="25904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GB" sz="2400" b="1" dirty="0">
                <a:solidFill>
                  <a:schemeClr val="tx2"/>
                </a:solidFill>
              </a:rPr>
              <a:t>Training and Development: 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GB" sz="2400" dirty="0">
                <a:solidFill>
                  <a:schemeClr val="tx2"/>
                </a:solidFill>
              </a:rPr>
              <a:t>NBO Implications for Practice</a:t>
            </a:r>
          </a:p>
          <a:p>
            <a:r>
              <a:rPr lang="en-GB" sz="2400" dirty="0"/>
              <a:t>Executive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6735-4815-6C59-18E5-540B46D2EB70}"/>
              </a:ext>
            </a:extLst>
          </p:cNvPr>
          <p:cNvSpPr txBox="1"/>
          <p:nvPr/>
        </p:nvSpPr>
        <p:spPr>
          <a:xfrm>
            <a:off x="3333482" y="2656801"/>
            <a:ext cx="2376595" cy="21313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NPCs, Coaches &amp; Development: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Top Player Perspectives</a:t>
            </a:r>
            <a:endParaRPr lang="en-GB" sz="2400" dirty="0"/>
          </a:p>
          <a:p>
            <a:pPr>
              <a:spcBef>
                <a:spcPts val="900"/>
              </a:spcBef>
            </a:pPr>
            <a:r>
              <a:rPr lang="en-GB" sz="2400" dirty="0"/>
              <a:t>BAMSA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48862-07A8-6E8E-D1D7-43F0750DF89D}"/>
              </a:ext>
            </a:extLst>
          </p:cNvPr>
          <p:cNvSpPr txBox="1"/>
          <p:nvPr/>
        </p:nvSpPr>
        <p:spPr>
          <a:xfrm>
            <a:off x="6258799" y="2647730"/>
            <a:ext cx="2468402" cy="25006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Bridge Training &amp; Development: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Player Perspectives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BAMSA/SBU Report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43C7C-41A5-B42A-3E59-97CFFB0D51C5}"/>
              </a:ext>
            </a:extLst>
          </p:cNvPr>
          <p:cNvSpPr txBox="1"/>
          <p:nvPr/>
        </p:nvSpPr>
        <p:spPr>
          <a:xfrm>
            <a:off x="9275923" y="2647731"/>
            <a:ext cx="2468402" cy="25006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Training, Support &amp; Development in Bridge: 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</a:rPr>
              <a:t>England Case Study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BAMSA Report</a:t>
            </a:r>
          </a:p>
        </p:txBody>
      </p:sp>
    </p:spTree>
    <p:extLst>
      <p:ext uri="{BB962C8B-B14F-4D97-AF65-F5344CB8AC3E}">
        <p14:creationId xmlns:p14="http://schemas.microsoft.com/office/powerpoint/2010/main" val="39095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074" y="622657"/>
            <a:ext cx="4200526" cy="4684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Papel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del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entrenador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 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Habilidades sociales
Gestión de equipos
Mediación
Habilidades basadas en bridge 
Preparación
Táctica
Desafíos y beneficios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GB" sz="3200" b="0" i="1" u="none" strike="noStrike" dirty="0">
              <a:solidFill>
                <a:schemeClr val="accent6">
                  <a:lumMod val="50000"/>
                </a:schemeClr>
              </a:solidFill>
              <a:effectLst/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6B8A1-BC52-4B73-9E14-CEA46CC7B252}"/>
              </a:ext>
            </a:extLst>
          </p:cNvPr>
          <p:cNvSpPr txBox="1"/>
          <p:nvPr/>
        </p:nvSpPr>
        <p:spPr>
          <a:xfrm>
            <a:off x="320795" y="5888075"/>
            <a:ext cx="975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kern="0" dirty="0">
                <a:solidFill>
                  <a:srgbClr val="8DBA37"/>
                </a:solidFill>
                <a:latin typeface="Calibri" panose="020F0502020204030204"/>
              </a:rPr>
              <a:t>    </a:t>
            </a:r>
            <a:r>
              <a:rPr lang="en-GB" sz="3600" b="1" kern="0" dirty="0">
                <a:solidFill>
                  <a:srgbClr val="8DBA37"/>
                </a:solidFill>
                <a:latin typeface="Calibri" panose="020F0502020204030204"/>
              </a:rPr>
              <a:t>B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ridging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 O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8DBA37"/>
                </a:solidFill>
                <a:effectLst/>
                <a:uLnTx/>
                <a:uFillTx/>
                <a:latin typeface="Calibri" panose="020F0502020204030204"/>
              </a:rPr>
              <a:t>rganisations</a:t>
            </a:r>
          </a:p>
        </p:txBody>
      </p:sp>
      <p:pic>
        <p:nvPicPr>
          <p:cNvPr id="7" name="Picture 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BB913876-C18A-DB86-7D52-BEC166A26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" y="622657"/>
            <a:ext cx="3286343" cy="4381791"/>
          </a:xfrm>
          <a:prstGeom prst="rect">
            <a:avLst/>
          </a:prstGeom>
        </p:spPr>
      </p:pic>
      <p:pic>
        <p:nvPicPr>
          <p:cNvPr id="10" name="Picture 9" descr="A person playing cards on a table&#10;&#10;Description automatically generated">
            <a:extLst>
              <a:ext uri="{FF2B5EF4-FFF2-40B4-BE49-F238E27FC236}">
                <a16:creationId xmlns:a16="http://schemas.microsoft.com/office/drawing/2014/main" id="{A9F42E44-424B-76BF-6AD4-E6472B894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63" y="646759"/>
            <a:ext cx="2914650" cy="43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8" y="12271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76378" y="346895"/>
            <a:ext cx="8043862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Bridge: A MindSport for All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Update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599" y="90570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557360" y="1506440"/>
            <a:ext cx="1034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800" b="1" kern="0" dirty="0" err="1">
                <a:solidFill>
                  <a:srgbClr val="8DBA37"/>
                </a:solidFill>
              </a:rPr>
              <a:t>Publicaciones</a:t>
            </a:r>
            <a:r>
              <a:rPr lang="en-GB" sz="2800" b="1" kern="0" dirty="0">
                <a:solidFill>
                  <a:srgbClr val="8DBA37"/>
                </a:solidFill>
              </a:rPr>
              <a:t> </a:t>
            </a:r>
            <a:r>
              <a:rPr lang="en-GB" sz="2800" b="1" kern="0" dirty="0" err="1">
                <a:solidFill>
                  <a:srgbClr val="8DBA37"/>
                </a:solidFill>
              </a:rPr>
              <a:t>recientes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B40CF-9A27-AE73-86C3-4B390AAC5F1D}"/>
              </a:ext>
            </a:extLst>
          </p:cNvPr>
          <p:cNvSpPr txBox="1"/>
          <p:nvPr/>
        </p:nvSpPr>
        <p:spPr>
          <a:xfrm>
            <a:off x="311092" y="5450864"/>
            <a:ext cx="6488493" cy="86517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Playing with Emotions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: Emotional Complexity in the Social World of Elite Tournament Bridge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An open book">
            <a:extLst>
              <a:ext uri="{FF2B5EF4-FFF2-40B4-BE49-F238E27FC236}">
                <a16:creationId xmlns:a16="http://schemas.microsoft.com/office/drawing/2014/main" id="{E540F318-B200-D898-F6B8-482B4D2DC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3948" y="1322494"/>
            <a:ext cx="6079579" cy="6079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DEC90-F653-8C89-893F-CFB3321FC1A0}"/>
              </a:ext>
            </a:extLst>
          </p:cNvPr>
          <p:cNvSpPr txBox="1"/>
          <p:nvPr/>
        </p:nvSpPr>
        <p:spPr>
          <a:xfrm>
            <a:off x="7467484" y="3429000"/>
            <a:ext cx="184882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Strategies of </a:t>
            </a:r>
            <a:r>
              <a:rPr lang="en-GB" sz="2600" b="1" dirty="0" err="1">
                <a:solidFill>
                  <a:schemeClr val="accent6">
                    <a:lumMod val="50000"/>
                  </a:schemeClr>
                </a:solidFill>
              </a:rPr>
              <a:t>Mindsport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 Promotion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E8CAD-5641-6A45-C7DC-8E44411F9B58}"/>
              </a:ext>
            </a:extLst>
          </p:cNvPr>
          <p:cNvSpPr txBox="1"/>
          <p:nvPr/>
        </p:nvSpPr>
        <p:spPr>
          <a:xfrm rot="21071986">
            <a:off x="9555144" y="4167664"/>
            <a:ext cx="1682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Abby McCutcheon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AF7F71-5E87-4E5A-A790-035C27182ED2}"/>
              </a:ext>
            </a:extLst>
          </p:cNvPr>
          <p:cNvSpPr txBox="1"/>
          <p:nvPr/>
        </p:nvSpPr>
        <p:spPr>
          <a:xfrm rot="21044450">
            <a:off x="9665406" y="3134635"/>
            <a:ext cx="14952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/>
              <a:t>Masters Thesis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E66F7-8FF8-679C-4FF3-71A4A34A78CB}"/>
              </a:ext>
            </a:extLst>
          </p:cNvPr>
          <p:cNvSpPr txBox="1"/>
          <p:nvPr/>
        </p:nvSpPr>
        <p:spPr>
          <a:xfrm>
            <a:off x="311092" y="2519962"/>
            <a:ext cx="6418321" cy="1200329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Physicality of </a:t>
            </a:r>
            <a:r>
              <a:rPr lang="en-GB" sz="2400" dirty="0" err="1">
                <a:solidFill>
                  <a:schemeClr val="bg1"/>
                </a:solidFill>
              </a:rPr>
              <a:t>Mindsports</a:t>
            </a:r>
            <a:r>
              <a:rPr lang="en-GB" sz="2400" dirty="0">
                <a:solidFill>
                  <a:schemeClr val="bg1"/>
                </a:solidFill>
              </a:rPr>
              <a:t> Through Elite Bridge Players’ Sensorial Experiences: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Presence, Confidence, and Bodies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9E5082-7E28-8F83-7FAD-40D21FAD31F1}"/>
              </a:ext>
            </a:extLst>
          </p:cNvPr>
          <p:cNvSpPr txBox="1"/>
          <p:nvPr/>
        </p:nvSpPr>
        <p:spPr>
          <a:xfrm>
            <a:off x="311092" y="4149646"/>
            <a:ext cx="6418321" cy="86517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Bridging Time: Negotiating Serious Leisure in Intimate Couple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9957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5411-CFEF-4AE3-8366-A620BD9B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951" y="242318"/>
            <a:ext cx="11040000" cy="1035251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Puente, </a:t>
            </a:r>
            <a:r>
              <a:rPr lang="en-GB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juventud</a:t>
            </a:r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 y </a:t>
            </a:r>
            <a:r>
              <a:rPr lang="en-GB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escuelas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BA438-148C-4A9D-9178-60C2677026E2}"/>
              </a:ext>
            </a:extLst>
          </p:cNvPr>
          <p:cNvSpPr txBox="1"/>
          <p:nvPr/>
        </p:nvSpPr>
        <p:spPr>
          <a:xfrm>
            <a:off x="318003" y="1681768"/>
            <a:ext cx="972567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Próximo estudio (proyecto de 4 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Mindsport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</a:t>
            </a:r>
          </a:p>
          <a:p>
            <a:endParaRPr lang="en-GB" sz="2800" dirty="0">
              <a:solidFill>
                <a:srgbClr val="92D050"/>
              </a:solidFill>
              <a:latin typeface="Calibri" panose="020F0502020204030204"/>
            </a:endParaRPr>
          </a:p>
          <a:p>
            <a:r>
              <a:rPr lang="es-ES" sz="280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Suscríbete al boletín de BAMSA</a:t>
            </a:r>
            <a:r>
              <a:rPr lang="en-GB" sz="2800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bridgemindsport.org)</a:t>
            </a: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@bridgemindsport   </a:t>
            </a:r>
          </a:p>
          <a:p>
            <a:endParaRPr lang="en-GB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A50F1F-4F7C-689A-4822-493BB36E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84" y="242318"/>
            <a:ext cx="2068213" cy="4933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5403C-8EAE-CB58-A745-5A5AED3D79F3}"/>
              </a:ext>
            </a:extLst>
          </p:cNvPr>
          <p:cNvSpPr txBox="1"/>
          <p:nvPr/>
        </p:nvSpPr>
        <p:spPr>
          <a:xfrm>
            <a:off x="693816" y="5718011"/>
            <a:ext cx="83187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6938"/>
                </a:solidFill>
                <a:latin typeface="Calibri"/>
              </a:rPr>
              <a:t>Feedback welcomed:  </a:t>
            </a:r>
          </a:p>
          <a:p>
            <a:r>
              <a:rPr lang="en-GB" sz="3000" b="1" dirty="0">
                <a:solidFill>
                  <a:srgbClr val="006938"/>
                </a:solidFill>
                <a:latin typeface="Calibri"/>
              </a:rPr>
              <a:t>s.v.punch@stir.ac.uk</a:t>
            </a:r>
            <a:endParaRPr lang="en-GB" sz="3000" dirty="0"/>
          </a:p>
        </p:txBody>
      </p:sp>
      <p:pic>
        <p:nvPicPr>
          <p:cNvPr id="1028" name="Picture 4" descr="Twitter Logo, symbol, meaning, history, PNG">
            <a:extLst>
              <a:ext uri="{FF2B5EF4-FFF2-40B4-BE49-F238E27FC236}">
                <a16:creationId xmlns:a16="http://schemas.microsoft.com/office/drawing/2014/main" id="{1789BCDC-99C7-9D1A-F78C-452F89CE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" y="3308229"/>
            <a:ext cx="1392571" cy="7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aditional facebook images free">
            <a:extLst>
              <a:ext uri="{FF2B5EF4-FFF2-40B4-BE49-F238E27FC236}">
                <a16:creationId xmlns:a16="http://schemas.microsoft.com/office/drawing/2014/main" id="{6CD74B59-2DC9-4E1D-AA1A-2DA755F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23" y="4434246"/>
            <a:ext cx="768925" cy="8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C372A-4AC1-A017-FEDD-D884E302E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783" y="4406986"/>
            <a:ext cx="849702" cy="849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0E98D-84BB-D4C8-B118-D2E55FEF9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19" y="4455200"/>
            <a:ext cx="1113240" cy="781940"/>
          </a:xfrm>
          <a:prstGeom prst="rect">
            <a:avLst/>
          </a:prstGeom>
        </p:spPr>
      </p:pic>
      <p:pic>
        <p:nvPicPr>
          <p:cNvPr id="4" name="Picture 3" descr="A person holding a cardboard picture&#10;&#10;Description automatically generated">
            <a:extLst>
              <a:ext uri="{FF2B5EF4-FFF2-40B4-BE49-F238E27FC236}">
                <a16:creationId xmlns:a16="http://schemas.microsoft.com/office/drawing/2014/main" id="{89EC66DD-62A7-AC14-AB6D-857A5AC80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537" y="3943129"/>
            <a:ext cx="4113027" cy="3084770"/>
          </a:xfrm>
          <a:prstGeom prst="rect">
            <a:avLst/>
          </a:prstGeom>
        </p:spPr>
      </p:pic>
      <p:pic>
        <p:nvPicPr>
          <p:cNvPr id="8" name="Picture 7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D0F081B-D771-7B74-CA35-6DDE82551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26" y="4414838"/>
            <a:ext cx="849702" cy="84970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8185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0A3917-E512-48AA-ADFB-4EFDBCC2CE7D}"/>
              </a:ext>
            </a:extLst>
          </p:cNvPr>
          <p:cNvSpPr txBox="1"/>
          <p:nvPr/>
        </p:nvSpPr>
        <p:spPr>
          <a:xfrm>
            <a:off x="3990089" y="6082010"/>
            <a:ext cx="414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5"/>
                </a:solidFill>
              </a:rPr>
              <a:t>www.bridgemindsport.org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816120-7754-4159-8D41-8D6A1CA6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6021"/>
            <a:ext cx="2758461" cy="1551979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DAFFD65-54C8-5643-7064-677FB7751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" y="15989"/>
            <a:ext cx="5405737" cy="4049085"/>
          </a:xfrm>
          <a:prstGeom prst="rect">
            <a:avLst/>
          </a:prstGeom>
          <a:ln w="34925">
            <a:solidFill>
              <a:srgbClr val="006938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5D13A3A-02D9-3831-9716-062040B39928}"/>
              </a:ext>
            </a:extLst>
          </p:cNvPr>
          <p:cNvSpPr/>
          <p:nvPr/>
        </p:nvSpPr>
        <p:spPr>
          <a:xfrm>
            <a:off x="5691201" y="2024541"/>
            <a:ext cx="1147221" cy="66335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itchFamily="34" charset="0"/>
            </a:endParaRPr>
          </a:p>
        </p:txBody>
      </p:sp>
      <p:pic>
        <p:nvPicPr>
          <p:cNvPr id="7" name="Picture 6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04A8012B-71EE-DD65-A9CF-49D055D02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11" y="-563223"/>
            <a:ext cx="5118340" cy="3822475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E98FDC5-C2E7-0018-8A17-884B9B410B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22826"/>
          <a:stretch/>
        </p:blipFill>
        <p:spPr bwMode="auto">
          <a:xfrm>
            <a:off x="5583732" y="3066360"/>
            <a:ext cx="6996610" cy="2637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8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528830" y="283612"/>
            <a:ext cx="9353729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BAMSA Reports</a:t>
            </a:r>
            <a:endParaRPr kumimoji="0" lang="en-GB" sz="4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99" y="147643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536747" y="1422451"/>
            <a:ext cx="10396939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Insights:</a:t>
            </a: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Inform</a:t>
            </a: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ing a Marketing Strategy for Bridge</a:t>
            </a:r>
            <a:r>
              <a:rPr lang="en-GB" sz="26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 </a:t>
            </a:r>
          </a:p>
          <a:p>
            <a:pPr algn="l">
              <a:spcBef>
                <a:spcPts val="600"/>
              </a:spcBef>
            </a:pPr>
            <a:r>
              <a:rPr lang="en-GB" sz="26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</a:rPr>
              <a:t>Bridge2Bridge, BAMSA and SHM Productions Report.</a:t>
            </a:r>
          </a:p>
          <a:p>
            <a:pPr algn="l">
              <a:spcBef>
                <a:spcPts val="1200"/>
              </a:spcBef>
            </a:pPr>
            <a:r>
              <a:rPr lang="en-GB" sz="2600" b="0" u="none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 summary</a:t>
            </a:r>
            <a:endParaRPr lang="en-GB" sz="2600" b="0" u="none" strike="noStrike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  <a:p>
            <a:pPr>
              <a:spcBef>
                <a:spcPts val="1800"/>
              </a:spcBef>
            </a:pP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Competition and Mental Exercise in a Mind Sport: 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Bridges of Fun</a:t>
            </a:r>
            <a:r>
              <a:rPr lang="en-GB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and Friendship (EBED/BAMSA Report)</a:t>
            </a:r>
          </a:p>
          <a:p>
            <a:pPr algn="l">
              <a:spcBef>
                <a:spcPts val="1200"/>
              </a:spcBef>
            </a:pPr>
            <a:endParaRPr lang="en-GB" sz="700" dirty="0">
              <a:solidFill>
                <a:schemeClr val="accent6">
                  <a:lumMod val="40000"/>
                  <a:lumOff val="60000"/>
                </a:schemeClr>
              </a:solidFill>
              <a:latin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NPCs, Coaches and Development: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 Top Player Perspectives</a:t>
            </a:r>
            <a:endParaRPr lang="en-GB" sz="2600" b="0" i="0" dirty="0">
              <a:solidFill>
                <a:schemeClr val="bg1"/>
              </a:solidFill>
              <a:effectLst/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and Development: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 NBO Implications for Practice</a:t>
            </a:r>
            <a:endParaRPr lang="en-GB" sz="2600" b="0" i="0" dirty="0">
              <a:solidFill>
                <a:schemeClr val="bg1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Bridge Training and Development: 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Player Perspectives</a:t>
            </a:r>
            <a:r>
              <a:rPr lang="en-GB" sz="26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</a:rPr>
              <a:t>Training, Support and Development in Bridge: </a:t>
            </a:r>
            <a:r>
              <a:rPr lang="en-GB" sz="2600" b="0" i="1" u="none" strike="noStrike" dirty="0">
                <a:solidFill>
                  <a:schemeClr val="bg1"/>
                </a:solidFill>
                <a:effectLst/>
                <a:latin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 Case Study</a:t>
            </a:r>
            <a:endParaRPr lang="en-GB" sz="2600" b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45BC9-CBD4-C0ED-3CB0-85A81D9DA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125" y="1422451"/>
            <a:ext cx="1156149" cy="12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9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528830" y="283612"/>
            <a:ext cx="9353729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Referencias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99" y="147643"/>
            <a:ext cx="1795401" cy="9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1846069" y="1492593"/>
            <a:ext cx="9484005" cy="550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Physicality of </a:t>
            </a: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Mindsports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Through Elite Bridge Players’ Sensorial Experiences: Presence, Confidence, and Bodies (The Sociological Review)</a:t>
            </a:r>
            <a:endParaRPr kumimoji="0" lang="en-GB" sz="24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b="0" u="none" strike="noStrike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Time</a:t>
            </a:r>
            <a:r>
              <a:rPr lang="en-GB" sz="2400" b="0" u="none" strike="noStrike" dirty="0">
                <a:solidFill>
                  <a:schemeClr val="bg1"/>
                </a:solidFill>
                <a:effectLst/>
              </a:rPr>
              <a:t>: Negotiating Serious Leisure in Intimate Couple Relationships</a:t>
            </a:r>
            <a:r>
              <a:rPr lang="en-GB" sz="2400" b="0" dirty="0">
                <a:solidFill>
                  <a:schemeClr val="bg1"/>
                </a:solidFill>
                <a:effectLst/>
              </a:rPr>
              <a:t> (Annals of Leisure Research)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Playing with Emotions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: Emotional Complexity in the Social World of Elite Tournament Bridge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(Emotions and Society)</a:t>
            </a:r>
            <a:endParaRPr lang="en-GB" sz="2400" dirty="0">
              <a:solidFill>
                <a:prstClr val="white"/>
              </a:solid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Serious Leisure Experience in a Dyadic Pursuit: Elite 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Player Motivations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Participation in Tournament Bridge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(Leisure Studies Journal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en-GB" sz="24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Bridge at the Top</a:t>
            </a:r>
            <a:r>
              <a:rPr lang="en-GB" sz="2400" b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: Behind the Screens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u="none" strike="noStrike" kern="0" cap="none" spc="0" normalizeH="0" baseline="0" noProof="0" dirty="0">
              <a:ln>
                <a:noFill/>
              </a:ln>
              <a:solidFill>
                <a:srgbClr val="8DBA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6C1B-362E-5EF1-9A7E-122EED3DEC37}"/>
              </a:ext>
            </a:extLst>
          </p:cNvPr>
          <p:cNvSpPr txBox="1"/>
          <p:nvPr/>
        </p:nvSpPr>
        <p:spPr>
          <a:xfrm>
            <a:off x="2001892" y="6318674"/>
            <a:ext cx="116560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14F2-C47B-6282-32E0-11968D2D1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453" y="1641570"/>
            <a:ext cx="707254" cy="721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2CB48-C036-8297-CDE8-AFA443A0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724" y="5554121"/>
            <a:ext cx="1181664" cy="9387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201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855" cy="6939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486837" y="318122"/>
            <a:ext cx="6705779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GB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audiovisuales</a:t>
            </a:r>
            <a:endParaRPr kumimoji="0" lang="en-GB" sz="3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52833" y="1183769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F5AE1A-CEDA-D6DD-11F1-5AC1CBD1302F}"/>
              </a:ext>
            </a:extLst>
          </p:cNvPr>
          <p:cNvSpPr txBox="1"/>
          <p:nvPr/>
        </p:nvSpPr>
        <p:spPr>
          <a:xfrm>
            <a:off x="693345" y="1768690"/>
            <a:ext cx="69032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 of Bridge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accent6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Makes </a:t>
            </a:r>
            <a:r>
              <a:rPr lang="en-GB" sz="2800" dirty="0">
                <a:solidFill>
                  <a:schemeClr val="bg1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ridge Brilliant?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accent6"/>
              </a:solidFill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Thinking outside</a:t>
            </a:r>
            <a:r>
              <a:rPr lang="en-GB" sz="2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bidding box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</a:rPr>
              <a:t>Bridge: A MindSport for All </a:t>
            </a:r>
            <a:r>
              <a:rPr lang="en-GB" sz="2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 sz="2800" dirty="0">
              <a:solidFill>
                <a:schemeClr val="bg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</a:rPr>
              <a:t>Bridge: A MindSport for All</a:t>
            </a:r>
            <a:r>
              <a:rPr lang="en-GB" sz="2800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GB" sz="2800" kern="0" dirty="0">
                <a:solidFill>
                  <a:schemeClr val="bg1"/>
                </a:solidFill>
                <a:latin typeface="Calibri" panose="020F050202020403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6C1B-362E-5EF1-9A7E-122EED3DEC37}"/>
              </a:ext>
            </a:extLst>
          </p:cNvPr>
          <p:cNvSpPr txBox="1"/>
          <p:nvPr/>
        </p:nvSpPr>
        <p:spPr>
          <a:xfrm>
            <a:off x="483079" y="5222039"/>
            <a:ext cx="1165608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B4D3F3-5560-E4AC-064C-E01B652D8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12" y="101600"/>
            <a:ext cx="964407" cy="9321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64FE0-22D3-A0F3-6CD3-EE55362E6A5F}"/>
              </a:ext>
            </a:extLst>
          </p:cNvPr>
          <p:cNvSpPr txBox="1"/>
          <p:nvPr/>
        </p:nvSpPr>
        <p:spPr>
          <a:xfrm>
            <a:off x="7756922" y="280892"/>
            <a:ext cx="326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BAMSA Projects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0C72A-A640-48D6-441E-BE1AE5E4C2EA}"/>
              </a:ext>
            </a:extLst>
          </p:cNvPr>
          <p:cNvSpPr txBox="1"/>
          <p:nvPr/>
        </p:nvSpPr>
        <p:spPr>
          <a:xfrm>
            <a:off x="7596633" y="2021021"/>
            <a:ext cx="4512827" cy="3508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u="sng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Minds</a:t>
            </a:r>
            <a:endParaRPr lang="en-GB" sz="3000" b="1" u="sng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Wellbeing</a:t>
            </a:r>
            <a:endParaRPr lang="en-GB" sz="3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Schools</a:t>
            </a:r>
            <a:endParaRPr lang="en-GB" sz="3000" b="1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000" b="1" kern="1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Bridging Organisations</a:t>
            </a:r>
            <a:endParaRPr lang="en-GB" sz="3000" b="1" kern="1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B61EFD-6F64-9B80-EB0B-BBC5B0682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8408" y="101114"/>
            <a:ext cx="179237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5" y="-29927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95994" y="29927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s-ES" sz="4400" dirty="0">
                <a:solidFill>
                  <a:schemeClr val="bg1"/>
                </a:solidFill>
              </a:rPr>
              <a:t>¿Por qué juegas al bridge? 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417808" y="1690687"/>
            <a:ext cx="5303046" cy="2923877"/>
          </a:xfrm>
          <a:prstGeom prst="rect">
            <a:avLst/>
          </a:prstGeom>
          <a:noFill/>
          <a:ln w="22225">
            <a:solidFill>
              <a:schemeClr val="accent6"/>
            </a:solidFill>
          </a:ln>
          <a:effectLst>
            <a:glow rad="38100">
              <a:srgbClr val="92D050">
                <a:alpha val="78000"/>
              </a:srgbClr>
            </a:glo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800"/>
              </a:spcBef>
            </a:pPr>
            <a:r>
              <a:rPr lang="en-GB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“Bridging Wellbeing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”</a:t>
            </a:r>
          </a:p>
          <a:p>
            <a:pPr>
              <a:spcBef>
                <a:spcPts val="1800"/>
              </a:spcBef>
            </a:pPr>
            <a:r>
              <a:rPr lang="es-ES" sz="2400" dirty="0">
                <a:solidFill>
                  <a:schemeClr val="bg1"/>
                </a:solidFill>
              </a:rPr>
              <a:t>(encuesta a 7000 jugadores de todos los niveles)</a:t>
            </a:r>
          </a:p>
          <a:p>
            <a:pPr>
              <a:spcBef>
                <a:spcPts val="1800"/>
              </a:spcBef>
            </a:pPr>
            <a:r>
              <a:rPr lang="en-GB" sz="2200" i="1" dirty="0">
                <a:solidFill>
                  <a:schemeClr val="bg1"/>
                </a:solidFill>
              </a:rPr>
              <a:t>Competition and Mental Exercise in a Mind Sport: Building Bridges of Fun and Friendship</a:t>
            </a:r>
            <a:r>
              <a:rPr lang="en-GB" sz="2200" dirty="0">
                <a:solidFill>
                  <a:schemeClr val="bg1"/>
                </a:solidFill>
              </a:rPr>
              <a:t> (EBED/BAMSA)</a:t>
            </a:r>
          </a:p>
          <a:p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45473-D0D3-05D2-4106-39A8A6B6CBC2}"/>
              </a:ext>
            </a:extLst>
          </p:cNvPr>
          <p:cNvSpPr txBox="1"/>
          <p:nvPr/>
        </p:nvSpPr>
        <p:spPr>
          <a:xfrm>
            <a:off x="1991264" y="5043104"/>
            <a:ext cx="10200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Motivaciones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en-GB" sz="2800" dirty="0" err="1">
                <a:solidFill>
                  <a:schemeClr val="bg1"/>
                </a:solidFill>
              </a:rPr>
              <a:t>impulsado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por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recompensas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externas</a:t>
            </a:r>
            <a:r>
              <a:rPr lang="en-GB" sz="2800" dirty="0">
                <a:solidFill>
                  <a:schemeClr val="bg1"/>
                </a:solidFill>
              </a:rPr>
              <a:t> o </a:t>
            </a:r>
            <a:r>
              <a:rPr lang="en-GB" sz="2800" dirty="0" err="1">
                <a:solidFill>
                  <a:schemeClr val="bg1"/>
                </a:solidFill>
              </a:rPr>
              <a:t>internas</a:t>
            </a:r>
            <a:r>
              <a:rPr lang="en-GB" sz="2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A1C3A-2533-6CC4-0D1A-F2F1DB285A43}"/>
              </a:ext>
            </a:extLst>
          </p:cNvPr>
          <p:cNvSpPr txBox="1"/>
          <p:nvPr/>
        </p:nvSpPr>
        <p:spPr>
          <a:xfrm>
            <a:off x="6662056" y="1725232"/>
            <a:ext cx="4861367" cy="2339102"/>
          </a:xfrm>
          <a:prstGeom prst="rect">
            <a:avLst/>
          </a:prstGeom>
          <a:noFill/>
          <a:ln w="25400">
            <a:solidFill>
              <a:schemeClr val="accent6"/>
            </a:solidFill>
          </a:ln>
          <a:effectLst>
            <a:glow rad="38100">
              <a:srgbClr val="92D050">
                <a:alpha val="91000"/>
              </a:srgbClr>
            </a:glow>
          </a:effectLst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defRPr/>
            </a:pPr>
            <a:r>
              <a:rPr lang="en-GB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“Bridging Minds”</a:t>
            </a:r>
            <a:endParaRPr lang="en-GB" sz="2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Serious Leisure Experience in a Dyadic Pursuit: Elite Player Motivations and Participation in Tournament Bridge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(Leisure Studies Journal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01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235517F-5E9F-E648-67D2-FBAFFC760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" b="343"/>
          <a:stretch/>
        </p:blipFill>
        <p:spPr>
          <a:xfrm>
            <a:off x="833167" y="801819"/>
            <a:ext cx="10525663" cy="5000355"/>
          </a:xfrm>
          <a:prstGeom prst="rect">
            <a:avLst/>
          </a:prstGeom>
        </p:spPr>
      </p:pic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B86FCA-D21B-91E5-D89C-23E32ECB10FA}"/>
              </a:ext>
            </a:extLst>
          </p:cNvPr>
          <p:cNvSpPr txBox="1"/>
          <p:nvPr/>
        </p:nvSpPr>
        <p:spPr>
          <a:xfrm>
            <a:off x="5206684" y="43391"/>
            <a:ext cx="257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/>
              <a:t>Tipos</a:t>
            </a:r>
            <a:r>
              <a:rPr lang="en-GB" sz="2400" b="1" dirty="0"/>
              <a:t> de </a:t>
            </a:r>
            <a:r>
              <a:rPr lang="en-GB" sz="2400" b="1" dirty="0" err="1"/>
              <a:t>jugadores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992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&#10;&#10;Description automatically generated">
            <a:extLst>
              <a:ext uri="{FF2B5EF4-FFF2-40B4-BE49-F238E27FC236}">
                <a16:creationId xmlns:a16="http://schemas.microsoft.com/office/drawing/2014/main" id="{DFC8CE56-F226-4486-B795-90A0AAB144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6885" r="14667" b="14951"/>
          <a:stretch/>
        </p:blipFill>
        <p:spPr>
          <a:xfrm>
            <a:off x="8028000" y="812858"/>
            <a:ext cx="4176000" cy="3559964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76F3A6-DCAD-4AC3-8BA7-ACD7F323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2" y="532218"/>
            <a:ext cx="9824072" cy="526669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4800" dirty="0" err="1">
                <a:solidFill>
                  <a:schemeClr val="accent1">
                    <a:lumMod val="75000"/>
                  </a:schemeClr>
                </a:solidFill>
              </a:rPr>
              <a:t>Métodos</a:t>
            </a:r>
            <a:endParaRPr lang="en-GB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lvl="0" indent="-571500" fontAlgn="base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BAMSA Conference 2021 YouTube Channel:                                                 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</a:pPr>
            <a:r>
              <a:rPr lang="en-GB" sz="35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‘Thinking outside of the bidding box’</a:t>
            </a:r>
            <a:r>
              <a:rPr lang="en-US" sz="3500" i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endParaRPr lang="en-GB" sz="3500" dirty="0">
              <a:solidFill>
                <a:schemeClr val="tx1"/>
              </a:solidFill>
              <a:effectLst/>
            </a:endParaRPr>
          </a:p>
          <a:p>
            <a:pPr marL="571500" indent="-5715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GB" sz="3500" dirty="0" err="1">
                <a:solidFill>
                  <a:schemeClr val="accent1">
                    <a:lumMod val="75000"/>
                  </a:schemeClr>
                </a:solidFill>
              </a:rPr>
              <a:t>Grupos</a:t>
            </a:r>
            <a:r>
              <a:rPr lang="en-GB" sz="3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500" dirty="0" err="1">
                <a:solidFill>
                  <a:schemeClr val="accent1">
                    <a:lumMod val="75000"/>
                  </a:schemeClr>
                </a:solidFill>
              </a:rPr>
              <a:t>focales</a:t>
            </a:r>
            <a:r>
              <a:rPr lang="en-GB" sz="3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ts val="3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500" dirty="0">
                <a:solidFill>
                  <a:schemeClr val="tx1"/>
                </a:solidFill>
              </a:rPr>
              <a:t>	- </a:t>
            </a:r>
            <a:r>
              <a:rPr lang="es-ES" sz="3000" dirty="0">
                <a:solidFill>
                  <a:schemeClr val="tx1"/>
                </a:solidFill>
              </a:rPr>
              <a:t>con jugadores de bridge
	- con otros jugadores, de 18 a 35 años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33C30-42D8-DA3D-00EB-987A7106BE4A}"/>
              </a:ext>
            </a:extLst>
          </p:cNvPr>
          <p:cNvSpPr txBox="1"/>
          <p:nvPr/>
        </p:nvSpPr>
        <p:spPr>
          <a:xfrm>
            <a:off x="766769" y="5899368"/>
            <a:ext cx="6357668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10000"/>
              </a:lnSpc>
              <a:spcBef>
                <a:spcPts val="1800"/>
              </a:spcBef>
            </a:pPr>
            <a:r>
              <a:rPr lang="en-US" sz="4000" b="1" dirty="0">
                <a:cs typeface="Calibri" panose="020F0502020204030204" pitchFamily="34" charset="0"/>
              </a:rPr>
              <a:t>Bridging Insights</a:t>
            </a:r>
          </a:p>
        </p:txBody>
      </p:sp>
    </p:spTree>
    <p:extLst>
      <p:ext uri="{BB962C8B-B14F-4D97-AF65-F5344CB8AC3E}">
        <p14:creationId xmlns:p14="http://schemas.microsoft.com/office/powerpoint/2010/main" val="10165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0A3917-E512-48AA-ADFB-4EFDBCC2CE7D}"/>
              </a:ext>
            </a:extLst>
          </p:cNvPr>
          <p:cNvSpPr txBox="1"/>
          <p:nvPr/>
        </p:nvSpPr>
        <p:spPr>
          <a:xfrm>
            <a:off x="3990089" y="6082010"/>
            <a:ext cx="35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/>
                </a:solidFill>
              </a:rPr>
              <a:t>www.bridgemindsport.org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816120-7754-4159-8D41-8D6A1CA6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303"/>
            <a:ext cx="2758461" cy="1551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6B45C1-2FBB-2A2A-8755-62BE5F825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6" y="314325"/>
            <a:ext cx="6566351" cy="4904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4C162-890F-FF1A-2057-F4DEC16C3027}"/>
              </a:ext>
            </a:extLst>
          </p:cNvPr>
          <p:cNvSpPr txBox="1"/>
          <p:nvPr/>
        </p:nvSpPr>
        <p:spPr>
          <a:xfrm>
            <a:off x="237391" y="586801"/>
            <a:ext cx="5042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accent4">
                    <a:lumMod val="90000"/>
                  </a:schemeClr>
                </a:solidFill>
              </a:rPr>
              <a:t>Implicaciones prácticas de cuatro tipos de jugadores</a:t>
            </a:r>
            <a:endParaRPr lang="en-GB" sz="3600" dirty="0">
              <a:solidFill>
                <a:schemeClr val="accent4">
                  <a:lumMod val="9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54D55-55D6-165D-F6D5-1F7AF774FDD4}"/>
              </a:ext>
            </a:extLst>
          </p:cNvPr>
          <p:cNvSpPr txBox="1"/>
          <p:nvPr/>
        </p:nvSpPr>
        <p:spPr>
          <a:xfrm>
            <a:off x="737559" y="2059605"/>
            <a:ext cx="6133380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Para el reclutamiento
Para aprender
Para retención  
Para eventos/torneos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13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" y="-1530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312442" y="101360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Resultados</a:t>
            </a:r>
            <a:r>
              <a:rPr lang="en-GB" sz="4400" b="1" dirty="0">
                <a:solidFill>
                  <a:schemeClr val="bg1"/>
                </a:solidFill>
              </a:rPr>
              <a:t> de la </a:t>
            </a:r>
            <a:r>
              <a:rPr lang="en-GB" sz="4400" b="1" dirty="0" err="1">
                <a:solidFill>
                  <a:schemeClr val="bg1"/>
                </a:solidFill>
              </a:rPr>
              <a:t>investigación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" y="5893475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630532" y="1382941"/>
            <a:ext cx="4852851" cy="770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3600" dirty="0" err="1">
                <a:solidFill>
                  <a:schemeClr val="bg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Compitiendo</a:t>
            </a:r>
            <a:r>
              <a:rPr lang="en-GB" sz="3600" dirty="0">
                <a:solidFill>
                  <a:schemeClr val="bg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GB" sz="2500" i="1" dirty="0">
              <a:solidFill>
                <a:schemeClr val="bg1"/>
              </a:solidFill>
              <a:effectLst/>
              <a:latin typeface="Perpetua" panose="02020502060401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27" y="-15300"/>
            <a:ext cx="1577546" cy="1482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C803A-2314-66A0-6671-AFBA8B0913A0}"/>
              </a:ext>
            </a:extLst>
          </p:cNvPr>
          <p:cNvSpPr txBox="1"/>
          <p:nvPr/>
        </p:nvSpPr>
        <p:spPr>
          <a:xfrm>
            <a:off x="6708619" y="1451407"/>
            <a:ext cx="5221736" cy="77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GB" sz="3600" dirty="0" err="1">
                <a:solidFill>
                  <a:schemeClr val="bg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Socializando</a:t>
            </a:r>
            <a:r>
              <a:rPr lang="en-GB" sz="3600" dirty="0">
                <a:solidFill>
                  <a:schemeClr val="bg1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526B368-BE0B-62B9-5F97-422A598D27A6}"/>
              </a:ext>
            </a:extLst>
          </p:cNvPr>
          <p:cNvSpPr/>
          <p:nvPr/>
        </p:nvSpPr>
        <p:spPr>
          <a:xfrm>
            <a:off x="6005383" y="2246899"/>
            <a:ext cx="6030409" cy="2836025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  <a:latin typeface="Perpetua" panose="02020502060401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Soy todo lo contrario, me asusta bastante competir y eso puede ser estresante para mi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97E102-CD5A-F295-F821-DBB2543BFDE2}"/>
              </a:ext>
            </a:extLst>
          </p:cNvPr>
          <p:cNvSpPr txBox="1"/>
          <p:nvPr/>
        </p:nvSpPr>
        <p:spPr>
          <a:xfrm>
            <a:off x="5548183" y="292855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EC4AFB3-654E-C121-72B8-272867AB3912}"/>
              </a:ext>
            </a:extLst>
          </p:cNvPr>
          <p:cNvSpPr/>
          <p:nvPr/>
        </p:nvSpPr>
        <p:spPr>
          <a:xfrm>
            <a:off x="465239" y="2292240"/>
            <a:ext cx="5018144" cy="2760390"/>
          </a:xfrm>
          <a:prstGeom prst="wedgeRoundRectCallout">
            <a:avLst>
              <a:gd name="adj1" fmla="val 2817"/>
              <a:gd name="adj2" fmla="val 6902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  <a:latin typeface="Perpetua" panose="02020502060401020303" pitchFamily="18" charset="0"/>
              </a:rPr>
              <a:t>No me gusta jugar juegos por el simple hecho de jugarlos... No juego solo por diversión</a:t>
            </a:r>
            <a:endParaRPr lang="en-GB" sz="32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569344" y="83789"/>
            <a:ext cx="11678195" cy="104644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   </a:t>
            </a:r>
            <a:r>
              <a:rPr lang="en-GB" sz="4400" b="1" dirty="0" err="1">
                <a:solidFill>
                  <a:schemeClr val="bg1"/>
                </a:solidFill>
              </a:rPr>
              <a:t>Rasgos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negativos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0" y="5867171"/>
            <a:ext cx="4852852" cy="9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53499-A256-4749-B423-9A70FEA908AE}"/>
              </a:ext>
            </a:extLst>
          </p:cNvPr>
          <p:cNvSpPr txBox="1"/>
          <p:nvPr/>
        </p:nvSpPr>
        <p:spPr>
          <a:xfrm>
            <a:off x="586596" y="1728010"/>
            <a:ext cx="11036669" cy="45498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Competidor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Competidor: Deseo de ganar y emoción por competir: emocionante y emocionante</a:t>
            </a:r>
            <a:br>
              <a:rPr lang="en-US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Sin embargo, puede ser agotador, abrumador y desmoralizante</a:t>
            </a:r>
            <a:endParaRPr lang="en-US" sz="2800" dirty="0">
              <a:solidFill>
                <a:srgbClr val="FFFF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Mejoradores</a:t>
            </a:r>
            <a:r>
              <a:rPr lang="en-US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personales</a:t>
            </a:r>
            <a:r>
              <a:rPr lang="en-US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Desafío, aprendizaje continuo y desarrollo</a:t>
            </a:r>
            <a:endParaRPr lang="en-US" sz="28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s-E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pero también experimentar sentimientos de frustración</a:t>
            </a:r>
            <a:endParaRPr lang="en-US" sz="2800" dirty="0">
              <a:solidFill>
                <a:srgbClr val="FFFF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50000"/>
              </a:lnSpc>
              <a:buFont typeface="+mj-lt"/>
              <a:buNone/>
            </a:pPr>
            <a:endParaRPr lang="en-GB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0A1DD23-73FE-16B8-FBF6-087C77C0B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06" y="-101986"/>
            <a:ext cx="1652494" cy="1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FFFFF">
                <a:lumMod val="67000"/>
                <a:lumOff val="33000"/>
              </a:srgbClr>
            </a:gs>
            <a:gs pos="0">
              <a:schemeClr val="bg1">
                <a:alpha val="0"/>
              </a:schemeClr>
            </a:gs>
            <a:gs pos="100000">
              <a:schemeClr val="bg1">
                <a:alpha val="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8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-366713" y="46041"/>
            <a:ext cx="7186613" cy="144655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¿Juego mental o deporte mental?</a:t>
            </a:r>
            <a:endParaRPr lang="en-GB" sz="44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-1" y="145139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F995B73-CFD0-7927-CB7E-F3246858541D}"/>
              </a:ext>
            </a:extLst>
          </p:cNvPr>
          <p:cNvSpPr/>
          <p:nvPr/>
        </p:nvSpPr>
        <p:spPr>
          <a:xfrm>
            <a:off x="6819900" y="384282"/>
            <a:ext cx="5372100" cy="2692771"/>
          </a:xfrm>
          <a:prstGeom prst="wedgeRoundRectCallout">
            <a:avLst>
              <a:gd name="adj1" fmla="val -32193"/>
              <a:gd name="adj2" fmla="val 817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dirty="0">
                <a:solidFill>
                  <a:schemeClr val="tx1"/>
                </a:solidFill>
                <a:latin typeface="Perpetua" panose="02020502060401020303" pitchFamily="18" charset="0"/>
              </a:rPr>
              <a:t>Hay algo atractivo en ello porque te hace sentir que te estás volviendo más inteligente. Estás haciendo algo bueno para tu mente</a:t>
            </a:r>
            <a:r>
              <a:rPr lang="en-GB" sz="3000" dirty="0">
                <a:solidFill>
                  <a:schemeClr val="tx1"/>
                </a:solidFill>
                <a:latin typeface="Perpetua" panose="02020502060401020303" pitchFamily="18" charset="0"/>
              </a:rPr>
              <a:t>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49F2A8F-04DB-4996-0EEB-7BB1E1199CE2}"/>
              </a:ext>
            </a:extLst>
          </p:cNvPr>
          <p:cNvSpPr/>
          <p:nvPr/>
        </p:nvSpPr>
        <p:spPr>
          <a:xfrm>
            <a:off x="185738" y="1730668"/>
            <a:ext cx="6386512" cy="4358146"/>
          </a:xfrm>
          <a:prstGeom prst="wedgeEllipseCallout">
            <a:avLst>
              <a:gd name="adj1" fmla="val 38157"/>
              <a:gd name="adj2" fmla="val 6114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tx1"/>
                </a:solidFill>
                <a:latin typeface="Perpetua" panose="02020502060401020303" pitchFamily="18" charset="0"/>
              </a:rPr>
              <a:t>No veo por qué no podrían ser ambas cosas. Entonces, cosas como los deportes físicos, como el fútbol es un juego y un deporte. Entonces, para mí, dependería del propósito de que las personas se unan. ¿Vienen a jugar o a competir?</a:t>
            </a:r>
            <a:endParaRPr lang="en-GB" sz="2800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6B0394C-425B-84DA-33C3-D074DF8C5744}"/>
              </a:ext>
            </a:extLst>
          </p:cNvPr>
          <p:cNvSpPr/>
          <p:nvPr/>
        </p:nvSpPr>
        <p:spPr>
          <a:xfrm>
            <a:off x="6819900" y="3914775"/>
            <a:ext cx="5067300" cy="2393153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…</a:t>
            </a:r>
            <a:r>
              <a:rPr lang="es-ES" sz="2400" dirty="0">
                <a:solidFill>
                  <a:schemeClr val="tx1"/>
                </a:solidFill>
              </a:rPr>
              <a:t>Observar a tu oponente para descubrir lo que sucede en la mente de las personas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64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nd-wide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-wide" id="{6A44311D-47FB-074F-AD5D-DE10A02E69B8}" vid="{EF905898-223E-2B44-B7B6-04C514E803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1EAD778-178F-49DC-83D7-E81CFDD2D841}"/>
</file>

<file path=customXml/itemProps2.xml><?xml version="1.0" encoding="utf-8"?>
<ds:datastoreItem xmlns:ds="http://schemas.openxmlformats.org/officeDocument/2006/customXml" ds:itemID="{06866EB7-8214-4413-A28F-ED86009788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B605B5-DC23-4BD1-B282-14D2E516260C}">
  <ds:schemaRefs>
    <ds:schemaRef ds:uri="http://schemas.microsoft.com/office/2006/metadata/properties"/>
    <ds:schemaRef ds:uri="http://schemas.microsoft.com/office/infopath/2007/PartnerControls"/>
    <ds:schemaRef ds:uri="12a623ee-d36c-400a-8778-238de7e46c5b"/>
    <ds:schemaRef ds:uri="e3780c7d-b590-429f-b7d5-9561567561cd"/>
  </ds:schemaRefs>
</ds:datastoreItem>
</file>

<file path=docMetadata/LabelInfo.xml><?xml version="1.0" encoding="utf-8"?>
<clbl:labelList xmlns:clbl="http://schemas.microsoft.com/office/2020/mipLabelMetadata">
  <clbl:label id="{4e8d09f7-cc79-4ccb-9149-a4238dd17422}" enabled="0" method="" siteId="{4e8d09f7-cc79-4ccb-9149-a4238dd17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1031</Words>
  <Application>Microsoft Office PowerPoint</Application>
  <PresentationFormat>Widescreen</PresentationFormat>
  <Paragraphs>156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BridgeMindSport</vt:lpstr>
      <vt:lpstr>Calibri</vt:lpstr>
      <vt:lpstr>Calibri Light</vt:lpstr>
      <vt:lpstr>Cambria</vt:lpstr>
      <vt:lpstr>FS Maja</vt:lpstr>
      <vt:lpstr>Perpetua</vt:lpstr>
      <vt:lpstr>Roboto</vt:lpstr>
      <vt:lpstr>Symbol</vt:lpstr>
      <vt:lpstr>Office Theme</vt:lpstr>
      <vt:lpstr>brand-wide</vt:lpstr>
      <vt:lpstr>Bridging Insights: Promoción a diferentes tipos de jugadores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Adaptar las estrategias de obtención y conservación de alumnos a los socializadores, competidores, desarrolladores personales y jugadores mentales</vt:lpstr>
      <vt:lpstr>PowerPoint Presentation</vt:lpstr>
      <vt:lpstr>PowerPoint Presentation</vt:lpstr>
      <vt:lpstr>PowerPoint Presentation</vt:lpstr>
      <vt:lpstr>Puente, juventud y escuelas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Ballinger</dc:creator>
  <cp:lastModifiedBy>Shireen Mohandes</cp:lastModifiedBy>
  <cp:revision>56</cp:revision>
  <dcterms:created xsi:type="dcterms:W3CDTF">2021-06-11T16:35:24Z</dcterms:created>
  <dcterms:modified xsi:type="dcterms:W3CDTF">2023-09-24T15:24:52Z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0x010100AF1DE574969EA84C9D22C7B7B55AE3AF</vt:lpwstr>
  </property>
  <property fmtid="{D5CDD505-2E9C-101B-9397-08002B2CF9AE}" pid="3" name="MediaServiceImageTags">
    <vt:lpwstr/>
  </property>
</Properties>
</file>